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686" r:id="rId2"/>
    <p:sldMasterId id="2147483706" r:id="rId3"/>
    <p:sldMasterId id="2147483701" r:id="rId4"/>
  </p:sldMasterIdLst>
  <p:notesMasterIdLst>
    <p:notesMasterId r:id="rId24"/>
  </p:notesMasterIdLst>
  <p:handoutMasterIdLst>
    <p:handoutMasterId r:id="rId25"/>
  </p:handoutMasterIdLst>
  <p:sldIdLst>
    <p:sldId id="390" r:id="rId5"/>
    <p:sldId id="391" r:id="rId6"/>
    <p:sldId id="386" r:id="rId7"/>
    <p:sldId id="392" r:id="rId8"/>
    <p:sldId id="393" r:id="rId9"/>
    <p:sldId id="388" r:id="rId10"/>
    <p:sldId id="394" r:id="rId11"/>
    <p:sldId id="387" r:id="rId12"/>
    <p:sldId id="397" r:id="rId13"/>
    <p:sldId id="403" r:id="rId14"/>
    <p:sldId id="404" r:id="rId15"/>
    <p:sldId id="405" r:id="rId16"/>
    <p:sldId id="389" r:id="rId17"/>
    <p:sldId id="407" r:id="rId18"/>
    <p:sldId id="408" r:id="rId19"/>
    <p:sldId id="409" r:id="rId20"/>
    <p:sldId id="406" r:id="rId21"/>
    <p:sldId id="399" r:id="rId22"/>
    <p:sldId id="288" r:id="rId2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58B"/>
    <a:srgbClr val="D37D28"/>
    <a:srgbClr val="94A545"/>
    <a:srgbClr val="4799B5"/>
    <a:srgbClr val="000000"/>
    <a:srgbClr val="3C7E94"/>
    <a:srgbClr val="BA6324"/>
    <a:srgbClr val="788D36"/>
    <a:srgbClr val="878A8B"/>
    <a:srgbClr val="558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E99C6-F251-2042-8BF4-686ADADE7BB5}" v="27" dt="2019-02-08T17:31:46.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1" autoAdjust="0"/>
    <p:restoredTop sz="93297" autoAdjust="0"/>
  </p:normalViewPr>
  <p:slideViewPr>
    <p:cSldViewPr showGuides="1">
      <p:cViewPr varScale="1">
        <p:scale>
          <a:sx n="62" d="100"/>
          <a:sy n="62" d="100"/>
        </p:scale>
        <p:origin x="1008" y="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7F5253C-9A75-AF46-ACEE-EAEE5B05D801}" type="datetimeFigureOut">
              <a:rPr lang="en-US" smtClean="0"/>
              <a:pPr/>
              <a:t>3/7/2020</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1A940B9-CD79-EF4A-961D-7F81D59A9659}" type="slidenum">
              <a:rPr lang="en-US" smtClean="0"/>
              <a:pPr/>
              <a:t>‹#›</a:t>
            </a:fld>
            <a:endParaRPr lang="en-US" dirty="0"/>
          </a:p>
        </p:txBody>
      </p:sp>
    </p:spTree>
    <p:extLst>
      <p:ext uri="{BB962C8B-B14F-4D97-AF65-F5344CB8AC3E}">
        <p14:creationId xmlns:p14="http://schemas.microsoft.com/office/powerpoint/2010/main" val="711619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B0B5A0C-4C94-FA4D-AE3B-06DAC0064AF4}" type="datetimeFigureOut">
              <a:rPr lang="en-US" smtClean="0"/>
              <a:pPr/>
              <a:t>3/7/2020</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D154D62-D7A5-D248-8B93-7A8623E1000B}" type="slidenum">
              <a:rPr lang="en-US" smtClean="0"/>
              <a:pPr/>
              <a:t>‹#›</a:t>
            </a:fld>
            <a:endParaRPr lang="en-US" dirty="0"/>
          </a:p>
        </p:txBody>
      </p:sp>
    </p:spTree>
    <p:extLst>
      <p:ext uri="{BB962C8B-B14F-4D97-AF65-F5344CB8AC3E}">
        <p14:creationId xmlns:p14="http://schemas.microsoft.com/office/powerpoint/2010/main" val="1423317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a:t>
            </a:fld>
            <a:endParaRPr lang="en-US" dirty="0"/>
          </a:p>
        </p:txBody>
      </p:sp>
    </p:spTree>
    <p:extLst>
      <p:ext uri="{BB962C8B-B14F-4D97-AF65-F5344CB8AC3E}">
        <p14:creationId xmlns:p14="http://schemas.microsoft.com/office/powerpoint/2010/main" val="1340086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11</a:t>
            </a:fld>
            <a:endParaRPr lang="en-US" dirty="0"/>
          </a:p>
        </p:txBody>
      </p:sp>
    </p:spTree>
    <p:extLst>
      <p:ext uri="{BB962C8B-B14F-4D97-AF65-F5344CB8AC3E}">
        <p14:creationId xmlns:p14="http://schemas.microsoft.com/office/powerpoint/2010/main" val="700179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12</a:t>
            </a:fld>
            <a:endParaRPr lang="en-US" dirty="0"/>
          </a:p>
        </p:txBody>
      </p:sp>
    </p:spTree>
    <p:extLst>
      <p:ext uri="{BB962C8B-B14F-4D97-AF65-F5344CB8AC3E}">
        <p14:creationId xmlns:p14="http://schemas.microsoft.com/office/powerpoint/2010/main" val="2843224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13</a:t>
            </a:fld>
            <a:endParaRPr lang="en-US" dirty="0"/>
          </a:p>
        </p:txBody>
      </p:sp>
    </p:spTree>
    <p:extLst>
      <p:ext uri="{BB962C8B-B14F-4D97-AF65-F5344CB8AC3E}">
        <p14:creationId xmlns:p14="http://schemas.microsoft.com/office/powerpoint/2010/main" val="1387594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14</a:t>
            </a:fld>
            <a:endParaRPr lang="en-US" dirty="0"/>
          </a:p>
        </p:txBody>
      </p:sp>
    </p:spTree>
    <p:extLst>
      <p:ext uri="{BB962C8B-B14F-4D97-AF65-F5344CB8AC3E}">
        <p14:creationId xmlns:p14="http://schemas.microsoft.com/office/powerpoint/2010/main" val="855731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15</a:t>
            </a:fld>
            <a:endParaRPr lang="en-US" dirty="0"/>
          </a:p>
        </p:txBody>
      </p:sp>
    </p:spTree>
    <p:extLst>
      <p:ext uri="{BB962C8B-B14F-4D97-AF65-F5344CB8AC3E}">
        <p14:creationId xmlns:p14="http://schemas.microsoft.com/office/powerpoint/2010/main" val="340140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16</a:t>
            </a:fld>
            <a:endParaRPr lang="en-US" dirty="0"/>
          </a:p>
        </p:txBody>
      </p:sp>
    </p:spTree>
    <p:extLst>
      <p:ext uri="{BB962C8B-B14F-4D97-AF65-F5344CB8AC3E}">
        <p14:creationId xmlns:p14="http://schemas.microsoft.com/office/powerpoint/2010/main" val="754310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17</a:t>
            </a:fld>
            <a:endParaRPr lang="en-US" dirty="0"/>
          </a:p>
        </p:txBody>
      </p:sp>
    </p:spTree>
    <p:extLst>
      <p:ext uri="{BB962C8B-B14F-4D97-AF65-F5344CB8AC3E}">
        <p14:creationId xmlns:p14="http://schemas.microsoft.com/office/powerpoint/2010/main" val="1808658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18</a:t>
            </a:fld>
            <a:endParaRPr lang="en-US" dirty="0"/>
          </a:p>
        </p:txBody>
      </p:sp>
    </p:spTree>
    <p:extLst>
      <p:ext uri="{BB962C8B-B14F-4D97-AF65-F5344CB8AC3E}">
        <p14:creationId xmlns:p14="http://schemas.microsoft.com/office/powerpoint/2010/main" val="3775973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19</a:t>
            </a:fld>
            <a:endParaRPr lang="en-US" dirty="0"/>
          </a:p>
        </p:txBody>
      </p:sp>
    </p:spTree>
    <p:extLst>
      <p:ext uri="{BB962C8B-B14F-4D97-AF65-F5344CB8AC3E}">
        <p14:creationId xmlns:p14="http://schemas.microsoft.com/office/powerpoint/2010/main" val="118438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a:t>
            </a:fld>
            <a:endParaRPr lang="en-US" dirty="0"/>
          </a:p>
        </p:txBody>
      </p:sp>
    </p:spTree>
    <p:extLst>
      <p:ext uri="{BB962C8B-B14F-4D97-AF65-F5344CB8AC3E}">
        <p14:creationId xmlns:p14="http://schemas.microsoft.com/office/powerpoint/2010/main" val="112267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3</a:t>
            </a:fld>
            <a:endParaRPr lang="en-US" dirty="0"/>
          </a:p>
        </p:txBody>
      </p:sp>
    </p:spTree>
    <p:extLst>
      <p:ext uri="{BB962C8B-B14F-4D97-AF65-F5344CB8AC3E}">
        <p14:creationId xmlns:p14="http://schemas.microsoft.com/office/powerpoint/2010/main" val="188402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4</a:t>
            </a:fld>
            <a:endParaRPr lang="en-US" dirty="0"/>
          </a:p>
        </p:txBody>
      </p:sp>
    </p:spTree>
    <p:extLst>
      <p:ext uri="{BB962C8B-B14F-4D97-AF65-F5344CB8AC3E}">
        <p14:creationId xmlns:p14="http://schemas.microsoft.com/office/powerpoint/2010/main" val="29076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5</a:t>
            </a:fld>
            <a:endParaRPr lang="en-US" dirty="0"/>
          </a:p>
        </p:txBody>
      </p:sp>
    </p:spTree>
    <p:extLst>
      <p:ext uri="{BB962C8B-B14F-4D97-AF65-F5344CB8AC3E}">
        <p14:creationId xmlns:p14="http://schemas.microsoft.com/office/powerpoint/2010/main" val="353567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7</a:t>
            </a:fld>
            <a:endParaRPr lang="en-US" dirty="0"/>
          </a:p>
        </p:txBody>
      </p:sp>
    </p:spTree>
    <p:extLst>
      <p:ext uri="{BB962C8B-B14F-4D97-AF65-F5344CB8AC3E}">
        <p14:creationId xmlns:p14="http://schemas.microsoft.com/office/powerpoint/2010/main" val="417671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8</a:t>
            </a:fld>
            <a:endParaRPr lang="en-US" dirty="0"/>
          </a:p>
        </p:txBody>
      </p:sp>
    </p:spTree>
    <p:extLst>
      <p:ext uri="{BB962C8B-B14F-4D97-AF65-F5344CB8AC3E}">
        <p14:creationId xmlns:p14="http://schemas.microsoft.com/office/powerpoint/2010/main" val="315498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9</a:t>
            </a:fld>
            <a:endParaRPr lang="en-US" dirty="0"/>
          </a:p>
        </p:txBody>
      </p:sp>
    </p:spTree>
    <p:extLst>
      <p:ext uri="{BB962C8B-B14F-4D97-AF65-F5344CB8AC3E}">
        <p14:creationId xmlns:p14="http://schemas.microsoft.com/office/powerpoint/2010/main" val="59215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10</a:t>
            </a:fld>
            <a:endParaRPr lang="en-US" dirty="0"/>
          </a:p>
        </p:txBody>
      </p:sp>
    </p:spTree>
    <p:extLst>
      <p:ext uri="{BB962C8B-B14F-4D97-AF65-F5344CB8AC3E}">
        <p14:creationId xmlns:p14="http://schemas.microsoft.com/office/powerpoint/2010/main" val="229858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617144" y="5723098"/>
            <a:ext cx="6697133" cy="260350"/>
          </a:xfrm>
          <a:prstGeom prst="rect">
            <a:avLst/>
          </a:prstGeom>
        </p:spPr>
        <p:txBody>
          <a:bodyPr/>
          <a:lstStyle>
            <a:lvl1pPr marL="0" indent="0">
              <a:buNone/>
              <a:defRPr sz="1000" i="1" baseline="0">
                <a:solidFill>
                  <a:schemeClr val="bg1"/>
                </a:solidFill>
                <a:latin typeface="Arial" panose="020B0604020202020204" pitchFamily="34" charset="0"/>
                <a:cs typeface="Arial" panose="020B0604020202020204" pitchFamily="34" charset="0"/>
              </a:defRPr>
            </a:lvl1pPr>
          </a:lstStyle>
          <a:p>
            <a:pPr lvl="0"/>
            <a:r>
              <a:rPr lang="en-US" dirty="0"/>
              <a:t>Photo credit: Name/Organization</a:t>
            </a:r>
          </a:p>
        </p:txBody>
      </p:sp>
      <p:sp>
        <p:nvSpPr>
          <p:cNvPr id="17" name="Text Placeholder 16"/>
          <p:cNvSpPr>
            <a:spLocks noGrp="1"/>
          </p:cNvSpPr>
          <p:nvPr>
            <p:ph type="body" sz="quarter" idx="13" hasCustomPrompt="1"/>
          </p:nvPr>
        </p:nvSpPr>
        <p:spPr>
          <a:xfrm>
            <a:off x="603258" y="5175092"/>
            <a:ext cx="10915649" cy="268287"/>
          </a:xfrm>
          <a:prstGeom prst="rect">
            <a:avLst/>
          </a:prstGeom>
        </p:spPr>
        <p:txBody>
          <a:bodyPr/>
          <a:lstStyle>
            <a:lvl1pPr marL="0" indent="0">
              <a:buNone/>
              <a:defRPr sz="1500" b="1" baseline="0">
                <a:solidFill>
                  <a:schemeClr val="bg1"/>
                </a:solidFill>
                <a:latin typeface="Arial" panose="020B0604020202020204" pitchFamily="34" charset="0"/>
                <a:cs typeface="Arial" panose="020B0604020202020204" pitchFamily="34" charset="0"/>
              </a:defRPr>
            </a:lvl1pPr>
          </a:lstStyle>
          <a:p>
            <a:pPr lvl="0"/>
            <a:r>
              <a:rPr lang="en-US" dirty="0"/>
              <a:t>Subhead goes here</a:t>
            </a:r>
          </a:p>
        </p:txBody>
      </p:sp>
      <p:sp>
        <p:nvSpPr>
          <p:cNvPr id="19" name="Text Placeholder 18"/>
          <p:cNvSpPr>
            <a:spLocks noGrp="1"/>
          </p:cNvSpPr>
          <p:nvPr>
            <p:ph type="body" sz="quarter" idx="14" hasCustomPrompt="1"/>
          </p:nvPr>
        </p:nvSpPr>
        <p:spPr>
          <a:xfrm>
            <a:off x="1362464" y="3829050"/>
            <a:ext cx="9453033" cy="1195388"/>
          </a:xfrm>
          <a:prstGeom prst="rect">
            <a:avLst/>
          </a:prstGeom>
        </p:spPr>
        <p:txBody>
          <a:bodyPr/>
          <a:lstStyle>
            <a:lvl1pPr marL="0" indent="0" algn="ctr">
              <a:buNone/>
              <a:defRPr sz="3400" baseline="0">
                <a:solidFill>
                  <a:schemeClr val="bg1">
                    <a:lumMod val="85000"/>
                  </a:schemeClr>
                </a:solidFill>
                <a:latin typeface="Arial" panose="020B0604020202020204" pitchFamily="34" charset="0"/>
                <a:cs typeface="Arial" panose="020B0604020202020204" pitchFamily="34" charset="0"/>
              </a:defRPr>
            </a:lvl1pPr>
          </a:lstStyle>
          <a:p>
            <a:pPr lvl="0"/>
            <a:r>
              <a:rPr lang="en-US" dirty="0"/>
              <a:t>TITLE OF PRESENTATION GOES HERE AND HERE</a:t>
            </a:r>
          </a:p>
        </p:txBody>
      </p:sp>
    </p:spTree>
    <p:extLst>
      <p:ext uri="{BB962C8B-B14F-4D97-AF65-F5344CB8AC3E}">
        <p14:creationId xmlns:p14="http://schemas.microsoft.com/office/powerpoint/2010/main" val="2099622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97388" y="1156452"/>
            <a:ext cx="109728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pic>
        <p:nvPicPr>
          <p:cNvPr id="3" name="Picture 2" descr="Horizontal_RGB_600.jpg">
            <a:extLst>
              <a:ext uri="{FF2B5EF4-FFF2-40B4-BE49-F238E27FC236}">
                <a16:creationId xmlns="" xmlns:a16="http://schemas.microsoft.com/office/drawing/2014/main" id="{BD5E337E-769A-084F-94D2-1503C5F68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47" y="5942146"/>
            <a:ext cx="3163268" cy="915854"/>
          </a:xfrm>
          <a:prstGeom prst="rect">
            <a:avLst/>
          </a:prstGeom>
        </p:spPr>
      </p:pic>
    </p:spTree>
    <p:extLst>
      <p:ext uri="{BB962C8B-B14F-4D97-AF65-F5344CB8AC3E}">
        <p14:creationId xmlns:p14="http://schemas.microsoft.com/office/powerpoint/2010/main" val="373931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7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brand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05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597388" y="1156452"/>
            <a:ext cx="109728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817041" y="2087563"/>
            <a:ext cx="10801351" cy="32918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189" indent="0">
              <a:buNone/>
              <a:defRPr>
                <a:latin typeface="Arial" panose="020B0604020202020204" pitchFamily="34" charset="0"/>
                <a:cs typeface="Arial" panose="020B0604020202020204" pitchFamily="34" charset="0"/>
              </a:defRPr>
            </a:lvl2pPr>
            <a:lvl3pPr marL="914377" indent="0">
              <a:buNone/>
              <a:defRPr>
                <a:latin typeface="Arial" panose="020B0604020202020204" pitchFamily="34" charset="0"/>
                <a:cs typeface="Arial" panose="020B0604020202020204" pitchFamily="34" charset="0"/>
              </a:defRPr>
            </a:lvl3pPr>
            <a:lvl4pPr marL="1371566" indent="0">
              <a:buNone/>
              <a:defRPr>
                <a:latin typeface="Arial" panose="020B0604020202020204" pitchFamily="34" charset="0"/>
                <a:cs typeface="Arial" panose="020B0604020202020204" pitchFamily="34" charset="0"/>
              </a:defRPr>
            </a:lvl4pPr>
            <a:lvl5pPr marL="1828754"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08939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597388" y="1156452"/>
            <a:ext cx="109728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4" name="Text Placeholder 7"/>
          <p:cNvSpPr>
            <a:spLocks noGrp="1"/>
          </p:cNvSpPr>
          <p:nvPr>
            <p:ph type="body" sz="quarter" idx="10"/>
          </p:nvPr>
        </p:nvSpPr>
        <p:spPr>
          <a:xfrm>
            <a:off x="817041" y="2087563"/>
            <a:ext cx="10801351" cy="3291840"/>
          </a:xfrm>
          <a:prstGeom prst="rect">
            <a:avLst/>
          </a:prstGeom>
        </p:spPr>
        <p:txBody>
          <a:bodyPr/>
          <a:lstStyle>
            <a:lvl1pPr marL="285744" marR="0" indent="-285744"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189" indent="0">
              <a:buNone/>
              <a:defRPr>
                <a:latin typeface="Arial" panose="020B0604020202020204" pitchFamily="34" charset="0"/>
                <a:cs typeface="Arial" panose="020B0604020202020204" pitchFamily="34" charset="0"/>
              </a:defRPr>
            </a:lvl2pPr>
            <a:lvl3pPr marL="914377" indent="0">
              <a:buNone/>
              <a:defRPr>
                <a:latin typeface="Arial" panose="020B0604020202020204" pitchFamily="34" charset="0"/>
                <a:cs typeface="Arial" panose="020B0604020202020204" pitchFamily="34" charset="0"/>
              </a:defRPr>
            </a:lvl3pPr>
            <a:lvl4pPr marL="1371566" indent="0">
              <a:buNone/>
              <a:defRPr>
                <a:latin typeface="Arial" panose="020B0604020202020204" pitchFamily="34" charset="0"/>
                <a:cs typeface="Arial" panose="020B0604020202020204" pitchFamily="34" charset="0"/>
              </a:defRPr>
            </a:lvl4pPr>
            <a:lvl5pPr marL="1828754"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85799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subhead,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597388" y="1156452"/>
            <a:ext cx="109728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817041" y="2388787"/>
            <a:ext cx="10801351" cy="3291840"/>
          </a:xfrm>
          <a:prstGeom prst="rect">
            <a:avLst/>
          </a:prstGeom>
        </p:spPr>
        <p:txBody>
          <a:bodyPr/>
          <a:lstStyle>
            <a:lvl1pPr marL="285744" marR="0" indent="-285744"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189" indent="0">
              <a:buNone/>
              <a:defRPr>
                <a:latin typeface="Arial" panose="020B0604020202020204" pitchFamily="34" charset="0"/>
                <a:cs typeface="Arial" panose="020B0604020202020204" pitchFamily="34" charset="0"/>
              </a:defRPr>
            </a:lvl2pPr>
            <a:lvl3pPr marL="914377" indent="0">
              <a:buNone/>
              <a:defRPr>
                <a:latin typeface="Arial" panose="020B0604020202020204" pitchFamily="34" charset="0"/>
                <a:cs typeface="Arial" panose="020B0604020202020204" pitchFamily="34" charset="0"/>
              </a:defRPr>
            </a:lvl3pPr>
            <a:lvl4pPr marL="1371566" indent="0">
              <a:buNone/>
              <a:defRPr>
                <a:latin typeface="Arial" panose="020B0604020202020204" pitchFamily="34" charset="0"/>
                <a:cs typeface="Arial" panose="020B0604020202020204" pitchFamily="34" charset="0"/>
              </a:defRPr>
            </a:lvl4pPr>
            <a:lvl5pPr marL="1828754"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a:p>
            <a:pPr lvl="0"/>
            <a:endParaRPr lang="en-US" dirty="0"/>
          </a:p>
          <a:p>
            <a:pPr lvl="0"/>
            <a:endParaRPr lang="en-US" dirty="0"/>
          </a:p>
        </p:txBody>
      </p:sp>
      <p:sp>
        <p:nvSpPr>
          <p:cNvPr id="14" name="Text Placeholder 13"/>
          <p:cNvSpPr>
            <a:spLocks noGrp="1"/>
          </p:cNvSpPr>
          <p:nvPr>
            <p:ph type="body" sz="quarter" idx="11" hasCustomPrompt="1"/>
          </p:nvPr>
        </p:nvSpPr>
        <p:spPr>
          <a:xfrm>
            <a:off x="688636" y="1903424"/>
            <a:ext cx="10871200" cy="452437"/>
          </a:xfrm>
          <a:prstGeom prst="rect">
            <a:avLst/>
          </a:prstGeom>
        </p:spPr>
        <p:txBody>
          <a:bodyPr/>
          <a:lstStyle>
            <a:lvl1pPr marL="0" indent="0">
              <a:buNone/>
              <a:defRPr sz="2100" b="1" baseline="0">
                <a:solidFill>
                  <a:srgbClr val="D37D28"/>
                </a:solidFill>
                <a:latin typeface="Arial" panose="020B0604020202020204" pitchFamily="34" charset="0"/>
                <a:cs typeface="Arial" panose="020B0604020202020204" pitchFamily="34" charset="0"/>
              </a:defRPr>
            </a:lvl1pPr>
          </a:lstStyle>
          <a:p>
            <a:pPr lvl="0"/>
            <a:r>
              <a:rPr lang="en-US" dirty="0"/>
              <a:t>Subhead goes here</a:t>
            </a:r>
          </a:p>
        </p:txBody>
      </p:sp>
    </p:spTree>
    <p:extLst>
      <p:ext uri="{BB962C8B-B14F-4D97-AF65-F5344CB8AC3E}">
        <p14:creationId xmlns:p14="http://schemas.microsoft.com/office/powerpoint/2010/main" val="274948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bulleted list, and photo">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597388" y="1156452"/>
            <a:ext cx="109728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802217" y="2205038"/>
            <a:ext cx="5825067" cy="3840162"/>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dirty="0"/>
              <a:t>Click to edit Master</a:t>
            </a:r>
          </a:p>
        </p:txBody>
      </p:sp>
      <p:sp>
        <p:nvSpPr>
          <p:cNvPr id="10" name="Picture Placeholder 9"/>
          <p:cNvSpPr>
            <a:spLocks noGrp="1"/>
          </p:cNvSpPr>
          <p:nvPr>
            <p:ph type="pic" sz="quarter" idx="11"/>
          </p:nvPr>
        </p:nvSpPr>
        <p:spPr>
          <a:xfrm>
            <a:off x="7100024" y="2204869"/>
            <a:ext cx="4459816" cy="3679564"/>
          </a:xfrm>
          <a:prstGeom prst="rect">
            <a:avLst/>
          </a:prstGeom>
        </p:spPr>
        <p:txBody>
          <a:bodyPr/>
          <a:lstStyle/>
          <a:p>
            <a:endParaRPr lang="en-US" dirty="0"/>
          </a:p>
        </p:txBody>
      </p:sp>
    </p:spTree>
    <p:extLst>
      <p:ext uri="{BB962C8B-B14F-4D97-AF65-F5344CB8AC3E}">
        <p14:creationId xmlns:p14="http://schemas.microsoft.com/office/powerpoint/2010/main" val="325779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subhead in parens, bulleted list">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817041" y="2388787"/>
            <a:ext cx="10801351" cy="3291840"/>
          </a:xfrm>
          <a:prstGeom prst="rect">
            <a:avLst/>
          </a:prstGeom>
        </p:spPr>
        <p:txBody>
          <a:bodyPr/>
          <a:lstStyle>
            <a:lvl1pPr marL="285744" indent="-285744">
              <a:buFont typeface="Arial" panose="020B0604020202020204" pitchFamily="34" charset="0"/>
              <a:buChar char="•"/>
              <a:defRPr sz="1800">
                <a:latin typeface="Arial" panose="020B0604020202020204" pitchFamily="34" charset="0"/>
                <a:cs typeface="Arial" panose="020B0604020202020204" pitchFamily="34" charset="0"/>
              </a:defRPr>
            </a:lvl1pPr>
            <a:lvl2pPr marL="457189" indent="0">
              <a:buNone/>
              <a:defRPr>
                <a:latin typeface="Arial" panose="020B0604020202020204" pitchFamily="34" charset="0"/>
                <a:cs typeface="Arial" panose="020B0604020202020204" pitchFamily="34" charset="0"/>
              </a:defRPr>
            </a:lvl2pPr>
            <a:lvl3pPr marL="914377" indent="0">
              <a:buNone/>
              <a:defRPr>
                <a:latin typeface="Arial" panose="020B0604020202020204" pitchFamily="34" charset="0"/>
                <a:cs typeface="Arial" panose="020B0604020202020204" pitchFamily="34" charset="0"/>
              </a:defRPr>
            </a:lvl3pPr>
            <a:lvl4pPr marL="1371566" indent="0">
              <a:buNone/>
              <a:defRPr>
                <a:latin typeface="Arial" panose="020B0604020202020204" pitchFamily="34" charset="0"/>
                <a:cs typeface="Arial" panose="020B0604020202020204" pitchFamily="34" charset="0"/>
              </a:defRPr>
            </a:lvl4pPr>
            <a:lvl5pPr marL="1828754"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p:txBody>
      </p:sp>
      <p:sp>
        <p:nvSpPr>
          <p:cNvPr id="12" name="Text Placeholder 13"/>
          <p:cNvSpPr>
            <a:spLocks noGrp="1"/>
          </p:cNvSpPr>
          <p:nvPr>
            <p:ph type="body" sz="quarter" idx="11" hasCustomPrompt="1"/>
          </p:nvPr>
        </p:nvSpPr>
        <p:spPr>
          <a:xfrm>
            <a:off x="688636" y="1699709"/>
            <a:ext cx="10871200" cy="398033"/>
          </a:xfrm>
          <a:prstGeom prst="rect">
            <a:avLst/>
          </a:prstGeom>
        </p:spPr>
        <p:txBody>
          <a:bodyPr/>
          <a:lstStyle>
            <a:lvl1pPr marL="0" marR="0" indent="0" algn="ctr" defTabSz="457189" rtl="0" eaLnBrk="1" fontAlgn="auto" latinLnBrk="0" hangingPunct="1">
              <a:lnSpc>
                <a:spcPts val="2351"/>
              </a:lnSpc>
              <a:spcBef>
                <a:spcPts val="0"/>
              </a:spcBef>
              <a:spcAft>
                <a:spcPts val="0"/>
              </a:spcAft>
              <a:buClrTx/>
              <a:buSzTx/>
              <a:buFontTx/>
              <a:buNone/>
              <a:tabLst/>
              <a:defRPr sz="2100" b="1" baseline="0">
                <a:solidFill>
                  <a:srgbClr val="D37D28"/>
                </a:solidFill>
                <a:latin typeface="Arial" panose="020B0604020202020204" pitchFamily="34" charset="0"/>
                <a:cs typeface="Arial" panose="020B0604020202020204" pitchFamily="34" charset="0"/>
              </a:defRPr>
            </a:lvl1pPr>
          </a:lstStyle>
          <a:p>
            <a:pPr marL="0" marR="0" lvl="0" indent="0" algn="ctr" defTabSz="457189" rtl="0" eaLnBrk="1" fontAlgn="auto" latinLnBrk="0" hangingPunct="1">
              <a:lnSpc>
                <a:spcPts val="2351"/>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37D28"/>
                </a:solidFill>
                <a:effectLst/>
                <a:uLnTx/>
                <a:uFillTx/>
                <a:latin typeface="Arial"/>
                <a:ea typeface="+mn-ea"/>
                <a:cs typeface="Arial"/>
              </a:rPr>
              <a:t>(Parentheses Under Header)</a:t>
            </a:r>
          </a:p>
        </p:txBody>
      </p:sp>
      <p:sp>
        <p:nvSpPr>
          <p:cNvPr id="13" name="Title 1"/>
          <p:cNvSpPr>
            <a:spLocks noGrp="1"/>
          </p:cNvSpPr>
          <p:nvPr>
            <p:ph type="title" hasCustomPrompt="1"/>
          </p:nvPr>
        </p:nvSpPr>
        <p:spPr bwMode="auto">
          <a:xfrm>
            <a:off x="597388" y="1156452"/>
            <a:ext cx="10972800" cy="597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133946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97388" y="1156452"/>
            <a:ext cx="109728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999664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image" Target="../media/image1.jpg"/><Relationship Id="rId4" Type="http://schemas.openxmlformats.org/officeDocument/2006/relationships/slideLayout" Target="../slideLayouts/slideLayout6.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Horizontal_RGB_60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047" y="5942146"/>
            <a:ext cx="3163268" cy="915854"/>
          </a:xfrm>
          <a:prstGeom prst="rect">
            <a:avLst/>
          </a:prstGeom>
        </p:spPr>
      </p:pic>
      <p:sp>
        <p:nvSpPr>
          <p:cNvPr id="5" name="Rectangle 4"/>
          <p:cNvSpPr/>
          <p:nvPr userDrawn="1"/>
        </p:nvSpPr>
        <p:spPr>
          <a:xfrm>
            <a:off x="0" y="5102420"/>
            <a:ext cx="12192000" cy="846688"/>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1"/>
            <a:ext cx="12192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horizontal RGB white.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9288" y="225748"/>
            <a:ext cx="4535200" cy="577885"/>
          </a:xfrm>
          <a:prstGeom prst="rect">
            <a:avLst/>
          </a:prstGeom>
        </p:spPr>
      </p:pic>
      <p:pic>
        <p:nvPicPr>
          <p:cNvPr id="6" name="Picture 5">
            <a:extLst>
              <a:ext uri="{FF2B5EF4-FFF2-40B4-BE49-F238E27FC236}">
                <a16:creationId xmlns="" xmlns:a16="http://schemas.microsoft.com/office/drawing/2014/main" id="{4EE6E1BE-0E50-A940-BE20-79EAE8AB7978}"/>
              </a:ext>
            </a:extLst>
          </p:cNvPr>
          <p:cNvPicPr>
            <a:picLocks noChangeAspect="1"/>
          </p:cNvPicPr>
          <p:nvPr userDrawn="1"/>
        </p:nvPicPr>
        <p:blipFill>
          <a:blip r:embed="rId6"/>
          <a:stretch>
            <a:fillRect/>
          </a:stretch>
        </p:blipFill>
        <p:spPr>
          <a:xfrm>
            <a:off x="5384801" y="6174954"/>
            <a:ext cx="6333067" cy="457200"/>
          </a:xfrm>
          <a:prstGeom prst="rect">
            <a:avLst/>
          </a:prstGeom>
        </p:spPr>
      </p:pic>
    </p:spTree>
    <p:extLst>
      <p:ext uri="{BB962C8B-B14F-4D97-AF65-F5344CB8AC3E}">
        <p14:creationId xmlns:p14="http://schemas.microsoft.com/office/powerpoint/2010/main" val="1448004005"/>
      </p:ext>
    </p:extLst>
  </p:cSld>
  <p:clrMap bg1="lt1" tx1="dk1" bg2="lt2" tx2="dk2" accent1="accent1" accent2="accent2" accent3="accent3" accent4="accent4" accent5="accent5" accent6="accent6" hlink="hlink" folHlink="folHlink"/>
  <p:sldLayoutIdLst>
    <p:sldLayoutId id="2147483700" r:id="rId1"/>
    <p:sldLayoutId id="2147483705" r:id="rId2"/>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12192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horizontal RGB white.eps"/>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9288" y="225748"/>
            <a:ext cx="4535200" cy="577885"/>
          </a:xfrm>
          <a:prstGeom prst="rect">
            <a:avLst/>
          </a:prstGeom>
        </p:spPr>
      </p:pic>
      <p:pic>
        <p:nvPicPr>
          <p:cNvPr id="5" name="Picture 4" descr="Horizontal_RGB_600.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4047" y="5942146"/>
            <a:ext cx="3163268" cy="915854"/>
          </a:xfrm>
          <a:prstGeom prst="rect">
            <a:avLst/>
          </a:prstGeom>
        </p:spPr>
      </p:pic>
      <p:pic>
        <p:nvPicPr>
          <p:cNvPr id="7" name="Picture 6">
            <a:extLst>
              <a:ext uri="{FF2B5EF4-FFF2-40B4-BE49-F238E27FC236}">
                <a16:creationId xmlns="" xmlns:a16="http://schemas.microsoft.com/office/drawing/2014/main" id="{94EC0A8C-0622-3E4B-89BC-24A250B47DC2}"/>
              </a:ext>
            </a:extLst>
          </p:cNvPr>
          <p:cNvPicPr>
            <a:picLocks noChangeAspect="1"/>
          </p:cNvPicPr>
          <p:nvPr userDrawn="1"/>
        </p:nvPicPr>
        <p:blipFill>
          <a:blip r:embed="rId11"/>
          <a:stretch>
            <a:fillRect/>
          </a:stretch>
        </p:blipFill>
        <p:spPr>
          <a:xfrm>
            <a:off x="5384801" y="6174954"/>
            <a:ext cx="6333067" cy="457200"/>
          </a:xfrm>
          <a:prstGeom prst="rect">
            <a:avLst/>
          </a:prstGeom>
        </p:spPr>
      </p:pic>
    </p:spTree>
    <p:extLst>
      <p:ext uri="{BB962C8B-B14F-4D97-AF65-F5344CB8AC3E}">
        <p14:creationId xmlns:p14="http://schemas.microsoft.com/office/powerpoint/2010/main" val="3085796189"/>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5" r:id="rId4"/>
    <p:sldLayoutId id="2147483697" r:id="rId5"/>
    <p:sldLayoutId id="2147483696" r:id="rId6"/>
    <p:sldLayoutId id="2147483708" r:id="rId7"/>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12192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horizontal RGB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288" y="225748"/>
            <a:ext cx="4535200" cy="577885"/>
          </a:xfrm>
          <a:prstGeom prst="rect">
            <a:avLst/>
          </a:prstGeom>
        </p:spPr>
      </p:pic>
      <p:pic>
        <p:nvPicPr>
          <p:cNvPr id="6" name="Picture 5" descr="Horizontal_RGB_600.jpg">
            <a:extLst>
              <a:ext uri="{FF2B5EF4-FFF2-40B4-BE49-F238E27FC236}">
                <a16:creationId xmlns="" xmlns:a16="http://schemas.microsoft.com/office/drawing/2014/main" id="{6A53E899-2E41-6644-97A4-C7715FBFD7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047" y="5942146"/>
            <a:ext cx="3163268" cy="915854"/>
          </a:xfrm>
          <a:prstGeom prst="rect">
            <a:avLst/>
          </a:prstGeom>
        </p:spPr>
      </p:pic>
      <p:pic>
        <p:nvPicPr>
          <p:cNvPr id="7" name="Picture 6">
            <a:extLst>
              <a:ext uri="{FF2B5EF4-FFF2-40B4-BE49-F238E27FC236}">
                <a16:creationId xmlns="" xmlns:a16="http://schemas.microsoft.com/office/drawing/2014/main" id="{33FF0EC2-03E0-3440-9373-311EC848706C}"/>
              </a:ext>
            </a:extLst>
          </p:cNvPr>
          <p:cNvPicPr>
            <a:picLocks noChangeAspect="1"/>
          </p:cNvPicPr>
          <p:nvPr userDrawn="1"/>
        </p:nvPicPr>
        <p:blipFill>
          <a:blip r:embed="rId5"/>
          <a:stretch>
            <a:fillRect/>
          </a:stretch>
        </p:blipFill>
        <p:spPr>
          <a:xfrm>
            <a:off x="5384801" y="6174954"/>
            <a:ext cx="6333067" cy="457200"/>
          </a:xfrm>
          <a:prstGeom prst="rect">
            <a:avLst/>
          </a:prstGeom>
        </p:spPr>
      </p:pic>
    </p:spTree>
    <p:extLst>
      <p:ext uri="{BB962C8B-B14F-4D97-AF65-F5344CB8AC3E}">
        <p14:creationId xmlns:p14="http://schemas.microsoft.com/office/powerpoint/2010/main" val="608652071"/>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1"/>
            <a:ext cx="12192000" cy="5806417"/>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ubtitle 4"/>
          <p:cNvSpPr txBox="1">
            <a:spLocks/>
          </p:cNvSpPr>
          <p:nvPr userDrawn="1"/>
        </p:nvSpPr>
        <p:spPr>
          <a:xfrm>
            <a:off x="630389" y="5256497"/>
            <a:ext cx="10952017" cy="1099863"/>
          </a:xfrm>
          <a:prstGeom prst="rect">
            <a:avLst/>
          </a:prstGeom>
        </p:spPr>
        <p:txBody>
          <a:bodyPr anchor="t"/>
          <a:lstStyle/>
          <a:p>
            <a:pPr marL="231769" lvl="2" indent="-231769" algn="ctr">
              <a:lnSpc>
                <a:spcPts val="2000"/>
              </a:lnSpc>
            </a:pPr>
            <a:r>
              <a:rPr lang="en-US" sz="2000" dirty="0">
                <a:solidFill>
                  <a:schemeClr val="bg1"/>
                </a:solidFill>
                <a:latin typeface="Gill Sans MT"/>
                <a:cs typeface="Gill Sans MT"/>
              </a:rPr>
              <a:t>www.feedthefuture.gov</a:t>
            </a:r>
          </a:p>
        </p:txBody>
      </p:sp>
      <p:pic>
        <p:nvPicPr>
          <p:cNvPr id="3" name="Picture 2" descr="vertical RGB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9559" y="1580060"/>
            <a:ext cx="6593612" cy="2302837"/>
          </a:xfrm>
          <a:prstGeom prst="rect">
            <a:avLst/>
          </a:prstGeom>
        </p:spPr>
      </p:pic>
      <p:pic>
        <p:nvPicPr>
          <p:cNvPr id="9" name="Picture 8" descr="Horizontal_RGB_60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047" y="5942146"/>
            <a:ext cx="3163268" cy="915854"/>
          </a:xfrm>
          <a:prstGeom prst="rect">
            <a:avLst/>
          </a:prstGeom>
        </p:spPr>
      </p:pic>
      <p:pic>
        <p:nvPicPr>
          <p:cNvPr id="7" name="Picture 6">
            <a:extLst>
              <a:ext uri="{FF2B5EF4-FFF2-40B4-BE49-F238E27FC236}">
                <a16:creationId xmlns="" xmlns:a16="http://schemas.microsoft.com/office/drawing/2014/main" id="{D04E3136-38A1-A642-B18C-A6FF4095B3EB}"/>
              </a:ext>
            </a:extLst>
          </p:cNvPr>
          <p:cNvPicPr>
            <a:picLocks noChangeAspect="1"/>
          </p:cNvPicPr>
          <p:nvPr userDrawn="1"/>
        </p:nvPicPr>
        <p:blipFill>
          <a:blip r:embed="rId5"/>
          <a:stretch>
            <a:fillRect/>
          </a:stretch>
        </p:blipFill>
        <p:spPr>
          <a:xfrm>
            <a:off x="5384801" y="6174954"/>
            <a:ext cx="6333067" cy="457200"/>
          </a:xfrm>
          <a:prstGeom prst="rect">
            <a:avLst/>
          </a:prstGeom>
        </p:spPr>
      </p:pic>
    </p:spTree>
    <p:extLst>
      <p:ext uri="{BB962C8B-B14F-4D97-AF65-F5344CB8AC3E}">
        <p14:creationId xmlns:p14="http://schemas.microsoft.com/office/powerpoint/2010/main" val="451978955"/>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t>Photo credit: Name/Organization</a:t>
            </a:r>
          </a:p>
        </p:txBody>
      </p:sp>
      <p:sp>
        <p:nvSpPr>
          <p:cNvPr id="5" name="Text Placeholder 4"/>
          <p:cNvSpPr>
            <a:spLocks noGrp="1"/>
          </p:cNvSpPr>
          <p:nvPr>
            <p:ph type="body" sz="quarter" idx="13"/>
          </p:nvPr>
        </p:nvSpPr>
        <p:spPr>
          <a:xfrm>
            <a:off x="76200" y="5251292"/>
            <a:ext cx="12192000" cy="191271"/>
          </a:xfrm>
        </p:spPr>
        <p:txBody>
          <a:bodyPr/>
          <a:lstStyle/>
          <a:p>
            <a:r>
              <a:rPr lang="fr-FR" sz="2000" dirty="0"/>
              <a:t>Conférence </a:t>
            </a:r>
            <a:r>
              <a:rPr lang="fr-FR" sz="2000" dirty="0" smtClean="0"/>
              <a:t>internationale sur </a:t>
            </a:r>
            <a:r>
              <a:rPr lang="fr-FR" sz="2000" dirty="0"/>
              <a:t>la </a:t>
            </a:r>
            <a:r>
              <a:rPr lang="fr-FR" sz="2000" dirty="0" smtClean="0"/>
              <a:t>recherche </a:t>
            </a:r>
            <a:r>
              <a:rPr lang="fr-FR" sz="2000" dirty="0"/>
              <a:t>et </a:t>
            </a:r>
            <a:r>
              <a:rPr lang="fr-FR" sz="2000" dirty="0" smtClean="0"/>
              <a:t>l’innovation agricole, Pétion Ville, 10 au 12 Mars 2020</a:t>
            </a:r>
            <a:endParaRPr lang="en-US" sz="2000" dirty="0"/>
          </a:p>
        </p:txBody>
      </p:sp>
      <p:sp>
        <p:nvSpPr>
          <p:cNvPr id="6" name="Text Placeholder 5"/>
          <p:cNvSpPr>
            <a:spLocks noGrp="1"/>
          </p:cNvSpPr>
          <p:nvPr>
            <p:ph type="body" sz="quarter" idx="14"/>
          </p:nvPr>
        </p:nvSpPr>
        <p:spPr>
          <a:xfrm>
            <a:off x="3314700" y="1129593"/>
            <a:ext cx="8724900" cy="1714074"/>
          </a:xfrm>
        </p:spPr>
        <p:txBody>
          <a:bodyPr/>
          <a:lstStyle/>
          <a:p>
            <a:r>
              <a:rPr lang="fr-FR" sz="3200" b="1" dirty="0">
                <a:solidFill>
                  <a:srgbClr val="FF0000"/>
                </a:solidFill>
              </a:rPr>
              <a:t>Essais de validation de cinq (5) lignées d’arachide (</a:t>
            </a:r>
            <a:r>
              <a:rPr lang="fr-FR" sz="3200" b="1" i="1" dirty="0" err="1">
                <a:solidFill>
                  <a:srgbClr val="FF0000"/>
                </a:solidFill>
              </a:rPr>
              <a:t>Arachis</a:t>
            </a:r>
            <a:r>
              <a:rPr lang="fr-FR" sz="3200" b="1" i="1" dirty="0">
                <a:solidFill>
                  <a:srgbClr val="FF0000"/>
                </a:solidFill>
              </a:rPr>
              <a:t> </a:t>
            </a:r>
            <a:r>
              <a:rPr lang="fr-FR" sz="3200" b="1" i="1" dirty="0" err="1">
                <a:solidFill>
                  <a:srgbClr val="FF0000"/>
                </a:solidFill>
              </a:rPr>
              <a:t>hypogea</a:t>
            </a:r>
            <a:r>
              <a:rPr lang="fr-FR" sz="3200" b="1" i="1" dirty="0">
                <a:solidFill>
                  <a:srgbClr val="FF0000"/>
                </a:solidFill>
              </a:rPr>
              <a:t> </a:t>
            </a:r>
            <a:r>
              <a:rPr lang="fr-FR" sz="3200" b="1" dirty="0">
                <a:solidFill>
                  <a:srgbClr val="FF0000"/>
                </a:solidFill>
              </a:rPr>
              <a:t>L.) améliorées pour la résistance aux maladies foliaires (rouille et tâches foliaires) en </a:t>
            </a:r>
            <a:r>
              <a:rPr lang="fr-FR" sz="3200" b="1" dirty="0" smtClean="0">
                <a:solidFill>
                  <a:srgbClr val="FF0000"/>
                </a:solidFill>
              </a:rPr>
              <a:t>Haïti</a:t>
            </a:r>
            <a:endParaRPr lang="en-US" sz="3200"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sp>
        <p:nvSpPr>
          <p:cNvPr id="3" name="TextBox 2"/>
          <p:cNvSpPr txBox="1"/>
          <p:nvPr/>
        </p:nvSpPr>
        <p:spPr>
          <a:xfrm>
            <a:off x="3657600" y="3702716"/>
            <a:ext cx="8534400" cy="1200329"/>
          </a:xfrm>
          <a:prstGeom prst="rect">
            <a:avLst/>
          </a:prstGeom>
          <a:noFill/>
        </p:spPr>
        <p:txBody>
          <a:bodyPr wrap="square" rtlCol="0">
            <a:spAutoFit/>
          </a:bodyPr>
          <a:lstStyle/>
          <a:p>
            <a:r>
              <a:rPr lang="en-US" sz="2400" b="1" dirty="0" smtClean="0">
                <a:solidFill>
                  <a:srgbClr val="2C558B"/>
                </a:solidFill>
                <a:latin typeface="Arial" panose="020B0604020202020204" pitchFamily="34" charset="0"/>
                <a:cs typeface="Arial" panose="020B0604020202020204" pitchFamily="34" charset="0"/>
              </a:rPr>
              <a:t>Evens JOSEPH                                  </a:t>
            </a:r>
            <a:r>
              <a:rPr lang="en-US" sz="2400" b="1" dirty="0" err="1" smtClean="0">
                <a:solidFill>
                  <a:srgbClr val="2C558B"/>
                </a:solidFill>
                <a:latin typeface="Arial" panose="020B0604020202020204" pitchFamily="34" charset="0"/>
                <a:cs typeface="Arial" panose="020B0604020202020204" pitchFamily="34" charset="0"/>
              </a:rPr>
              <a:t>Yclaude</a:t>
            </a:r>
            <a:r>
              <a:rPr lang="en-US" sz="2400" b="1" dirty="0" smtClean="0">
                <a:solidFill>
                  <a:srgbClr val="2C558B"/>
                </a:solidFill>
                <a:latin typeface="Arial" panose="020B0604020202020204" pitchFamily="34" charset="0"/>
                <a:cs typeface="Arial" panose="020B0604020202020204" pitchFamily="34" charset="0"/>
              </a:rPr>
              <a:t> MONDESIR</a:t>
            </a:r>
          </a:p>
          <a:p>
            <a:r>
              <a:rPr lang="fr-FR" sz="2400" b="1" dirty="0">
                <a:solidFill>
                  <a:srgbClr val="2C558B"/>
                </a:solidFill>
                <a:latin typeface="Arial" panose="020B0604020202020204" pitchFamily="34" charset="0"/>
                <a:cs typeface="Arial" panose="020B0604020202020204" pitchFamily="34" charset="0"/>
              </a:rPr>
              <a:t>Sélectionneur</a:t>
            </a:r>
            <a:r>
              <a:rPr lang="en-US" sz="2400" b="1" dirty="0">
                <a:solidFill>
                  <a:srgbClr val="2C558B"/>
                </a:solidFill>
                <a:latin typeface="Arial" panose="020B0604020202020204" pitchFamily="34" charset="0"/>
                <a:cs typeface="Arial" panose="020B0604020202020204" pitchFamily="34" charset="0"/>
              </a:rPr>
              <a:t> </a:t>
            </a:r>
            <a:r>
              <a:rPr lang="fr-FR" sz="2400" b="1" dirty="0" smtClean="0">
                <a:solidFill>
                  <a:srgbClr val="2C558B"/>
                </a:solidFill>
                <a:latin typeface="Arial" panose="020B0604020202020204" pitchFamily="34" charset="0"/>
                <a:cs typeface="Arial" panose="020B0604020202020204" pitchFamily="34" charset="0"/>
              </a:rPr>
              <a:t>légumineuses            Etudiant finissant</a:t>
            </a:r>
          </a:p>
          <a:p>
            <a:r>
              <a:rPr lang="fr-FR" sz="2400" b="1" dirty="0" smtClean="0">
                <a:solidFill>
                  <a:srgbClr val="2C558B"/>
                </a:solidFill>
                <a:latin typeface="Arial" panose="020B0604020202020204" pitchFamily="34" charset="0"/>
                <a:cs typeface="Arial" panose="020B0604020202020204" pitchFamily="34" charset="0"/>
              </a:rPr>
              <a:t>Université</a:t>
            </a:r>
            <a:r>
              <a:rPr lang="en-US" sz="2400" b="1" dirty="0" smtClean="0">
                <a:solidFill>
                  <a:srgbClr val="2C558B"/>
                </a:solidFill>
                <a:latin typeface="Arial" panose="020B0604020202020204" pitchFamily="34" charset="0"/>
                <a:cs typeface="Arial" panose="020B0604020202020204" pitchFamily="34" charset="0"/>
              </a:rPr>
              <a:t> Quisqueya | </a:t>
            </a:r>
            <a:r>
              <a:rPr lang="fr-FR" sz="2400" b="1" dirty="0" err="1" smtClean="0">
                <a:solidFill>
                  <a:srgbClr val="2C558B"/>
                </a:solidFill>
                <a:latin typeface="Arial" panose="020B0604020202020204" pitchFamily="34" charset="0"/>
                <a:cs typeface="Arial" panose="020B0604020202020204" pitchFamily="34" charset="0"/>
              </a:rPr>
              <a:t>Chibas</a:t>
            </a:r>
            <a:r>
              <a:rPr lang="fr-FR" sz="2400" b="1" dirty="0" smtClean="0">
                <a:solidFill>
                  <a:srgbClr val="2C558B"/>
                </a:solidFill>
                <a:latin typeface="Arial" panose="020B0604020202020204" pitchFamily="34" charset="0"/>
                <a:cs typeface="Arial" panose="020B0604020202020204" pitchFamily="34" charset="0"/>
              </a:rPr>
              <a:t>         Université Quisqueya</a:t>
            </a:r>
            <a:endParaRPr lang="fr-FR" sz="2400" b="1" dirty="0">
              <a:solidFill>
                <a:srgbClr val="2C558B"/>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0000" t="2363" r="37778" b="7267"/>
          <a:stretch/>
        </p:blipFill>
        <p:spPr>
          <a:xfrm rot="5400000">
            <a:off x="682451" y="388784"/>
            <a:ext cx="2052966" cy="3417869"/>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1481" t="31111" r="11481" b="35556"/>
          <a:stretch/>
        </p:blipFill>
        <p:spPr>
          <a:xfrm>
            <a:off x="3310" y="3124200"/>
            <a:ext cx="3414559" cy="1964111"/>
          </a:xfrm>
          <a:prstGeom prst="rect">
            <a:avLst/>
          </a:prstGeom>
        </p:spPr>
      </p:pic>
    </p:spTree>
    <p:extLst>
      <p:ext uri="{BB962C8B-B14F-4D97-AF65-F5344CB8AC3E}">
        <p14:creationId xmlns:p14="http://schemas.microsoft.com/office/powerpoint/2010/main" val="362844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Methode de travail</a:t>
            </a:r>
            <a:endParaRPr lang="en-US" dirty="0"/>
          </a:p>
        </p:txBody>
      </p:sp>
      <p:sp>
        <p:nvSpPr>
          <p:cNvPr id="6" name="Text Placeholder 5"/>
          <p:cNvSpPr>
            <a:spLocks noGrp="1"/>
          </p:cNvSpPr>
          <p:nvPr>
            <p:ph type="body" sz="quarter" idx="11"/>
          </p:nvPr>
        </p:nvSpPr>
        <p:spPr>
          <a:xfrm>
            <a:off x="688636" y="1752600"/>
            <a:ext cx="10871200" cy="452437"/>
          </a:xfrm>
        </p:spPr>
        <p:txBody>
          <a:bodyPr/>
          <a:lstStyle/>
          <a:p>
            <a:r>
              <a:rPr lang="en-US" dirty="0" smtClean="0"/>
              <a:t>Evaluation des symptoms des maladies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7" name="Image 1"/>
          <p:cNvPicPr/>
          <p:nvPr/>
        </p:nvPicPr>
        <p:blipFill rotWithShape="1">
          <a:blip r:embed="rId4">
            <a:extLst>
              <a:ext uri="{28A0092B-C50C-407E-A947-70E740481C1C}">
                <a14:useLocalDpi xmlns:a14="http://schemas.microsoft.com/office/drawing/2010/main" val="0"/>
              </a:ext>
            </a:extLst>
          </a:blip>
          <a:srcRect t="15672" b="17753"/>
          <a:stretch/>
        </p:blipFill>
        <p:spPr>
          <a:xfrm>
            <a:off x="228599" y="2667000"/>
            <a:ext cx="2298191" cy="2590800"/>
          </a:xfrm>
          <a:prstGeom prst="rect">
            <a:avLst/>
          </a:prstGeom>
        </p:spPr>
      </p:pic>
      <p:sp>
        <p:nvSpPr>
          <p:cNvPr id="2" name="TextBox 1"/>
          <p:cNvSpPr txBox="1"/>
          <p:nvPr/>
        </p:nvSpPr>
        <p:spPr>
          <a:xfrm>
            <a:off x="228600" y="5297269"/>
            <a:ext cx="2667000" cy="646331"/>
          </a:xfrm>
          <a:prstGeom prst="rect">
            <a:avLst/>
          </a:prstGeom>
          <a:noFill/>
        </p:spPr>
        <p:txBody>
          <a:bodyPr wrap="square" rtlCol="0">
            <a:spAutoFit/>
          </a:bodyPr>
          <a:lstStyle/>
          <a:p>
            <a:r>
              <a:rPr lang="fr-FR" dirty="0" smtClean="0"/>
              <a:t>Feuille d’arachide malade pour l’analyse avec </a:t>
            </a:r>
            <a:r>
              <a:rPr lang="fr-FR" dirty="0" err="1" smtClean="0"/>
              <a:t>imageJ</a:t>
            </a:r>
            <a:r>
              <a:rPr lang="fr-FR" dirty="0" smtClean="0"/>
              <a:t> </a:t>
            </a:r>
            <a:endParaRPr lang="fr-FR" dirty="0"/>
          </a:p>
        </p:txBody>
      </p:sp>
      <p:pic>
        <p:nvPicPr>
          <p:cNvPr id="9" name="Image 2"/>
          <p:cNvPicPr/>
          <p:nvPr/>
        </p:nvPicPr>
        <p:blipFill rotWithShape="1">
          <a:blip r:embed="rId5">
            <a:extLst>
              <a:ext uri="{28A0092B-C50C-407E-A947-70E740481C1C}">
                <a14:useLocalDpi xmlns:a14="http://schemas.microsoft.com/office/drawing/2010/main" val="0"/>
              </a:ext>
            </a:extLst>
          </a:blip>
          <a:srcRect t="18526" r="6645" b="15164"/>
          <a:stretch/>
        </p:blipFill>
        <p:spPr>
          <a:xfrm>
            <a:off x="2691381" y="2667000"/>
            <a:ext cx="2490219" cy="2590800"/>
          </a:xfrm>
          <a:prstGeom prst="rect">
            <a:avLst/>
          </a:prstGeom>
        </p:spPr>
      </p:pic>
      <p:sp>
        <p:nvSpPr>
          <p:cNvPr id="10" name="TextBox 9"/>
          <p:cNvSpPr txBox="1"/>
          <p:nvPr/>
        </p:nvSpPr>
        <p:spPr>
          <a:xfrm>
            <a:off x="2819400" y="5421868"/>
            <a:ext cx="2514600" cy="369332"/>
          </a:xfrm>
          <a:prstGeom prst="rect">
            <a:avLst/>
          </a:prstGeom>
          <a:noFill/>
        </p:spPr>
        <p:txBody>
          <a:bodyPr wrap="square" rtlCol="0">
            <a:spAutoFit/>
          </a:bodyPr>
          <a:lstStyle/>
          <a:p>
            <a:r>
              <a:rPr lang="fr-FR" dirty="0" smtClean="0"/>
              <a:t>Calibrage du logiciel </a:t>
            </a:r>
            <a:endParaRPr lang="fr-FR" dirty="0"/>
          </a:p>
        </p:txBody>
      </p:sp>
    </p:spTree>
    <p:extLst>
      <p:ext uri="{BB962C8B-B14F-4D97-AF65-F5344CB8AC3E}">
        <p14:creationId xmlns:p14="http://schemas.microsoft.com/office/powerpoint/2010/main" val="1653280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Methode de travail</a:t>
            </a:r>
            <a:endParaRPr lang="en-US" dirty="0"/>
          </a:p>
        </p:txBody>
      </p:sp>
      <p:sp>
        <p:nvSpPr>
          <p:cNvPr id="6" name="Text Placeholder 5"/>
          <p:cNvSpPr>
            <a:spLocks noGrp="1"/>
          </p:cNvSpPr>
          <p:nvPr>
            <p:ph type="body" sz="quarter" idx="11"/>
          </p:nvPr>
        </p:nvSpPr>
        <p:spPr>
          <a:xfrm>
            <a:off x="688636" y="1752600"/>
            <a:ext cx="10871200" cy="452437"/>
          </a:xfrm>
        </p:spPr>
        <p:txBody>
          <a:bodyPr/>
          <a:lstStyle/>
          <a:p>
            <a:r>
              <a:rPr lang="en-US" dirty="0" smtClean="0"/>
              <a:t>Evaluation des symptoms des maladies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7" name="Image 1"/>
          <p:cNvPicPr/>
          <p:nvPr/>
        </p:nvPicPr>
        <p:blipFill rotWithShape="1">
          <a:blip r:embed="rId4">
            <a:extLst>
              <a:ext uri="{28A0092B-C50C-407E-A947-70E740481C1C}">
                <a14:useLocalDpi xmlns:a14="http://schemas.microsoft.com/office/drawing/2010/main" val="0"/>
              </a:ext>
            </a:extLst>
          </a:blip>
          <a:srcRect t="15672" b="17753"/>
          <a:stretch/>
        </p:blipFill>
        <p:spPr>
          <a:xfrm>
            <a:off x="228599" y="2667000"/>
            <a:ext cx="2298191" cy="2590800"/>
          </a:xfrm>
          <a:prstGeom prst="rect">
            <a:avLst/>
          </a:prstGeom>
        </p:spPr>
      </p:pic>
      <p:sp>
        <p:nvSpPr>
          <p:cNvPr id="2" name="TextBox 1"/>
          <p:cNvSpPr txBox="1"/>
          <p:nvPr/>
        </p:nvSpPr>
        <p:spPr>
          <a:xfrm>
            <a:off x="228600" y="5297269"/>
            <a:ext cx="2667000" cy="646331"/>
          </a:xfrm>
          <a:prstGeom prst="rect">
            <a:avLst/>
          </a:prstGeom>
          <a:noFill/>
        </p:spPr>
        <p:txBody>
          <a:bodyPr wrap="square" rtlCol="0">
            <a:spAutoFit/>
          </a:bodyPr>
          <a:lstStyle/>
          <a:p>
            <a:r>
              <a:rPr lang="fr-FR" dirty="0" smtClean="0"/>
              <a:t>Feuille d’arachide malade pour l’analyse avec </a:t>
            </a:r>
            <a:r>
              <a:rPr lang="fr-FR" dirty="0" err="1" smtClean="0"/>
              <a:t>imageJ</a:t>
            </a:r>
            <a:r>
              <a:rPr lang="fr-FR" dirty="0" smtClean="0"/>
              <a:t> </a:t>
            </a:r>
            <a:endParaRPr lang="fr-FR" dirty="0"/>
          </a:p>
        </p:txBody>
      </p:sp>
      <p:pic>
        <p:nvPicPr>
          <p:cNvPr id="9" name="Image 2"/>
          <p:cNvPicPr/>
          <p:nvPr/>
        </p:nvPicPr>
        <p:blipFill rotWithShape="1">
          <a:blip r:embed="rId5">
            <a:extLst>
              <a:ext uri="{28A0092B-C50C-407E-A947-70E740481C1C}">
                <a14:useLocalDpi xmlns:a14="http://schemas.microsoft.com/office/drawing/2010/main" val="0"/>
              </a:ext>
            </a:extLst>
          </a:blip>
          <a:srcRect t="18526" r="6645" b="15164"/>
          <a:stretch/>
        </p:blipFill>
        <p:spPr>
          <a:xfrm>
            <a:off x="2691381" y="2667000"/>
            <a:ext cx="2490219" cy="2590800"/>
          </a:xfrm>
          <a:prstGeom prst="rect">
            <a:avLst/>
          </a:prstGeom>
        </p:spPr>
      </p:pic>
      <p:sp>
        <p:nvSpPr>
          <p:cNvPr id="10" name="TextBox 9"/>
          <p:cNvSpPr txBox="1"/>
          <p:nvPr/>
        </p:nvSpPr>
        <p:spPr>
          <a:xfrm>
            <a:off x="2819400" y="5421868"/>
            <a:ext cx="2514600" cy="369332"/>
          </a:xfrm>
          <a:prstGeom prst="rect">
            <a:avLst/>
          </a:prstGeom>
          <a:noFill/>
        </p:spPr>
        <p:txBody>
          <a:bodyPr wrap="square" rtlCol="0">
            <a:spAutoFit/>
          </a:bodyPr>
          <a:lstStyle/>
          <a:p>
            <a:r>
              <a:rPr lang="fr-FR" dirty="0" smtClean="0"/>
              <a:t>Calibrage du logiciel </a:t>
            </a:r>
            <a:endParaRPr lang="fr-FR" dirty="0"/>
          </a:p>
        </p:txBody>
      </p:sp>
      <p:pic>
        <p:nvPicPr>
          <p:cNvPr id="11" name="Image 3"/>
          <p:cNvPicPr/>
          <p:nvPr/>
        </p:nvPicPr>
        <p:blipFill>
          <a:blip r:embed="rId6">
            <a:extLst>
              <a:ext uri="{28A0092B-C50C-407E-A947-70E740481C1C}">
                <a14:useLocalDpi xmlns:a14="http://schemas.microsoft.com/office/drawing/2010/main" val="0"/>
              </a:ext>
            </a:extLst>
          </a:blip>
          <a:stretch>
            <a:fillRect/>
          </a:stretch>
        </p:blipFill>
        <p:spPr>
          <a:xfrm>
            <a:off x="5257800" y="2286000"/>
            <a:ext cx="3261552" cy="2980236"/>
          </a:xfrm>
          <a:prstGeom prst="rect">
            <a:avLst/>
          </a:prstGeom>
        </p:spPr>
      </p:pic>
      <p:sp>
        <p:nvSpPr>
          <p:cNvPr id="12" name="TextBox 11"/>
          <p:cNvSpPr txBox="1"/>
          <p:nvPr/>
        </p:nvSpPr>
        <p:spPr>
          <a:xfrm>
            <a:off x="5334000" y="5421868"/>
            <a:ext cx="2895600" cy="369332"/>
          </a:xfrm>
          <a:prstGeom prst="rect">
            <a:avLst/>
          </a:prstGeom>
          <a:noFill/>
        </p:spPr>
        <p:txBody>
          <a:bodyPr wrap="square" rtlCol="0">
            <a:spAutoFit/>
          </a:bodyPr>
          <a:lstStyle/>
          <a:p>
            <a:r>
              <a:rPr lang="fr-FR" dirty="0" smtClean="0"/>
              <a:t>Détermination surface totale</a:t>
            </a:r>
            <a:endParaRPr lang="fr-FR" dirty="0"/>
          </a:p>
        </p:txBody>
      </p:sp>
    </p:spTree>
    <p:extLst>
      <p:ext uri="{BB962C8B-B14F-4D97-AF65-F5344CB8AC3E}">
        <p14:creationId xmlns:p14="http://schemas.microsoft.com/office/powerpoint/2010/main" val="2318944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Methode de travail</a:t>
            </a:r>
            <a:endParaRPr lang="en-US" dirty="0"/>
          </a:p>
        </p:txBody>
      </p:sp>
      <p:sp>
        <p:nvSpPr>
          <p:cNvPr id="6" name="Text Placeholder 5"/>
          <p:cNvSpPr>
            <a:spLocks noGrp="1"/>
          </p:cNvSpPr>
          <p:nvPr>
            <p:ph type="body" sz="quarter" idx="11"/>
          </p:nvPr>
        </p:nvSpPr>
        <p:spPr>
          <a:xfrm>
            <a:off x="688636" y="1752600"/>
            <a:ext cx="10871200" cy="452437"/>
          </a:xfrm>
        </p:spPr>
        <p:txBody>
          <a:bodyPr/>
          <a:lstStyle/>
          <a:p>
            <a:r>
              <a:rPr lang="en-US" dirty="0" smtClean="0"/>
              <a:t>Evaluation des symptoms des maladies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7" name="Image 1"/>
          <p:cNvPicPr/>
          <p:nvPr/>
        </p:nvPicPr>
        <p:blipFill rotWithShape="1">
          <a:blip r:embed="rId4">
            <a:extLst>
              <a:ext uri="{28A0092B-C50C-407E-A947-70E740481C1C}">
                <a14:useLocalDpi xmlns:a14="http://schemas.microsoft.com/office/drawing/2010/main" val="0"/>
              </a:ext>
            </a:extLst>
          </a:blip>
          <a:srcRect t="15672" b="17753"/>
          <a:stretch/>
        </p:blipFill>
        <p:spPr>
          <a:xfrm>
            <a:off x="228599" y="2667000"/>
            <a:ext cx="2298191" cy="2590800"/>
          </a:xfrm>
          <a:prstGeom prst="rect">
            <a:avLst/>
          </a:prstGeom>
        </p:spPr>
      </p:pic>
      <p:sp>
        <p:nvSpPr>
          <p:cNvPr id="2" name="TextBox 1"/>
          <p:cNvSpPr txBox="1"/>
          <p:nvPr/>
        </p:nvSpPr>
        <p:spPr>
          <a:xfrm>
            <a:off x="228600" y="5297269"/>
            <a:ext cx="2667000" cy="646331"/>
          </a:xfrm>
          <a:prstGeom prst="rect">
            <a:avLst/>
          </a:prstGeom>
          <a:noFill/>
        </p:spPr>
        <p:txBody>
          <a:bodyPr wrap="square" rtlCol="0">
            <a:spAutoFit/>
          </a:bodyPr>
          <a:lstStyle/>
          <a:p>
            <a:r>
              <a:rPr lang="fr-FR" dirty="0" smtClean="0"/>
              <a:t>Feuille d’arachide malade pour l’analyse avec </a:t>
            </a:r>
            <a:r>
              <a:rPr lang="fr-FR" dirty="0" err="1" smtClean="0"/>
              <a:t>imageJ</a:t>
            </a:r>
            <a:r>
              <a:rPr lang="fr-FR" dirty="0" smtClean="0"/>
              <a:t> </a:t>
            </a:r>
            <a:endParaRPr lang="fr-FR" dirty="0"/>
          </a:p>
        </p:txBody>
      </p:sp>
      <p:pic>
        <p:nvPicPr>
          <p:cNvPr id="9" name="Image 2"/>
          <p:cNvPicPr/>
          <p:nvPr/>
        </p:nvPicPr>
        <p:blipFill rotWithShape="1">
          <a:blip r:embed="rId5">
            <a:extLst>
              <a:ext uri="{28A0092B-C50C-407E-A947-70E740481C1C}">
                <a14:useLocalDpi xmlns:a14="http://schemas.microsoft.com/office/drawing/2010/main" val="0"/>
              </a:ext>
            </a:extLst>
          </a:blip>
          <a:srcRect t="18526" r="6645" b="15164"/>
          <a:stretch/>
        </p:blipFill>
        <p:spPr>
          <a:xfrm>
            <a:off x="2691381" y="2667000"/>
            <a:ext cx="2490219" cy="2590800"/>
          </a:xfrm>
          <a:prstGeom prst="rect">
            <a:avLst/>
          </a:prstGeom>
        </p:spPr>
      </p:pic>
      <p:sp>
        <p:nvSpPr>
          <p:cNvPr id="10" name="TextBox 9"/>
          <p:cNvSpPr txBox="1"/>
          <p:nvPr/>
        </p:nvSpPr>
        <p:spPr>
          <a:xfrm>
            <a:off x="2819400" y="5421868"/>
            <a:ext cx="2514600" cy="369332"/>
          </a:xfrm>
          <a:prstGeom prst="rect">
            <a:avLst/>
          </a:prstGeom>
          <a:noFill/>
        </p:spPr>
        <p:txBody>
          <a:bodyPr wrap="square" rtlCol="0">
            <a:spAutoFit/>
          </a:bodyPr>
          <a:lstStyle/>
          <a:p>
            <a:r>
              <a:rPr lang="fr-FR" dirty="0" smtClean="0"/>
              <a:t>Calibrage du logiciel </a:t>
            </a:r>
            <a:endParaRPr lang="fr-FR" dirty="0"/>
          </a:p>
        </p:txBody>
      </p:sp>
      <p:pic>
        <p:nvPicPr>
          <p:cNvPr id="11" name="Image 3"/>
          <p:cNvPicPr/>
          <p:nvPr/>
        </p:nvPicPr>
        <p:blipFill>
          <a:blip r:embed="rId6">
            <a:extLst>
              <a:ext uri="{28A0092B-C50C-407E-A947-70E740481C1C}">
                <a14:useLocalDpi xmlns:a14="http://schemas.microsoft.com/office/drawing/2010/main" val="0"/>
              </a:ext>
            </a:extLst>
          </a:blip>
          <a:stretch>
            <a:fillRect/>
          </a:stretch>
        </p:blipFill>
        <p:spPr>
          <a:xfrm>
            <a:off x="5257800" y="2286000"/>
            <a:ext cx="3261552" cy="2980236"/>
          </a:xfrm>
          <a:prstGeom prst="rect">
            <a:avLst/>
          </a:prstGeom>
        </p:spPr>
      </p:pic>
      <p:sp>
        <p:nvSpPr>
          <p:cNvPr id="12" name="TextBox 11"/>
          <p:cNvSpPr txBox="1"/>
          <p:nvPr/>
        </p:nvSpPr>
        <p:spPr>
          <a:xfrm>
            <a:off x="5334000" y="5421868"/>
            <a:ext cx="2895600" cy="369332"/>
          </a:xfrm>
          <a:prstGeom prst="rect">
            <a:avLst/>
          </a:prstGeom>
          <a:noFill/>
        </p:spPr>
        <p:txBody>
          <a:bodyPr wrap="square" rtlCol="0">
            <a:spAutoFit/>
          </a:bodyPr>
          <a:lstStyle/>
          <a:p>
            <a:r>
              <a:rPr lang="fr-FR" dirty="0" smtClean="0"/>
              <a:t>Détermination surface totale</a:t>
            </a:r>
            <a:endParaRPr lang="fr-FR" dirty="0"/>
          </a:p>
        </p:txBody>
      </p:sp>
      <p:pic>
        <p:nvPicPr>
          <p:cNvPr id="13" name="Image 4"/>
          <p:cNvPicPr/>
          <p:nvPr/>
        </p:nvPicPr>
        <p:blipFill>
          <a:blip r:embed="rId7">
            <a:extLst>
              <a:ext uri="{28A0092B-C50C-407E-A947-70E740481C1C}">
                <a14:useLocalDpi xmlns:a14="http://schemas.microsoft.com/office/drawing/2010/main" val="0"/>
              </a:ext>
            </a:extLst>
          </a:blip>
          <a:stretch>
            <a:fillRect/>
          </a:stretch>
        </p:blipFill>
        <p:spPr>
          <a:xfrm>
            <a:off x="8683943" y="2249714"/>
            <a:ext cx="3355658" cy="3047555"/>
          </a:xfrm>
          <a:prstGeom prst="rect">
            <a:avLst/>
          </a:prstGeom>
        </p:spPr>
      </p:pic>
      <p:sp>
        <p:nvSpPr>
          <p:cNvPr id="14" name="TextBox 13"/>
          <p:cNvSpPr txBox="1"/>
          <p:nvPr/>
        </p:nvSpPr>
        <p:spPr>
          <a:xfrm>
            <a:off x="8991599" y="5421868"/>
            <a:ext cx="3048001" cy="369332"/>
          </a:xfrm>
          <a:prstGeom prst="rect">
            <a:avLst/>
          </a:prstGeom>
          <a:noFill/>
        </p:spPr>
        <p:txBody>
          <a:bodyPr wrap="square" rtlCol="0">
            <a:spAutoFit/>
          </a:bodyPr>
          <a:lstStyle/>
          <a:p>
            <a:r>
              <a:rPr lang="fr-FR" dirty="0" smtClean="0"/>
              <a:t>Détermination surface malade</a:t>
            </a:r>
            <a:endParaRPr lang="fr-FR" dirty="0"/>
          </a:p>
        </p:txBody>
      </p:sp>
    </p:spTree>
    <p:extLst>
      <p:ext uri="{BB962C8B-B14F-4D97-AF65-F5344CB8AC3E}">
        <p14:creationId xmlns:p14="http://schemas.microsoft.com/office/powerpoint/2010/main" val="2211515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lvl="0">
              <a:defRPr/>
            </a:pPr>
            <a:r>
              <a:rPr lang="en-US" sz="2000" dirty="0" smtClean="0">
                <a:latin typeface="Arial"/>
                <a:cs typeface="Arial"/>
              </a:rPr>
              <a:t>Evaluation de la performance </a:t>
            </a:r>
            <a:r>
              <a:rPr lang="en-US" sz="2000" dirty="0" err="1" smtClean="0">
                <a:latin typeface="Arial"/>
                <a:cs typeface="Arial"/>
              </a:rPr>
              <a:t>agronomique</a:t>
            </a:r>
            <a:r>
              <a:rPr lang="en-US" sz="2000" dirty="0" smtClean="0">
                <a:latin typeface="Arial"/>
                <a:cs typeface="Arial"/>
              </a:rPr>
              <a:t> des </a:t>
            </a:r>
            <a:r>
              <a:rPr lang="en-US" sz="2000" dirty="0" err="1" smtClean="0">
                <a:latin typeface="Arial"/>
                <a:cs typeface="Arial"/>
              </a:rPr>
              <a:t>lignées</a:t>
            </a:r>
            <a:endParaRPr lang="en-US" sz="2000" dirty="0">
              <a:latin typeface="Arial"/>
              <a:cs typeface="Arial"/>
            </a:endParaRPr>
          </a:p>
        </p:txBody>
      </p:sp>
      <p:sp>
        <p:nvSpPr>
          <p:cNvPr id="5" name="Title 4"/>
          <p:cNvSpPr>
            <a:spLocks noGrp="1"/>
          </p:cNvSpPr>
          <p:nvPr>
            <p:ph type="title"/>
          </p:nvPr>
        </p:nvSpPr>
        <p:spPr/>
        <p:txBody>
          <a:bodyPr/>
          <a:lstStyle/>
          <a:p>
            <a:r>
              <a:rPr lang="en-US" b="1" dirty="0" smtClean="0"/>
              <a:t>Resultats</a:t>
            </a:r>
            <a:endParaRPr lang="en-US"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61029"/>
            <a:ext cx="5517612" cy="388257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4812" y="2057894"/>
            <a:ext cx="5816460" cy="3882077"/>
          </a:xfrm>
          <a:prstGeom prst="rect">
            <a:avLst/>
          </a:prstGeom>
        </p:spPr>
      </p:pic>
    </p:spTree>
    <p:extLst>
      <p:ext uri="{BB962C8B-B14F-4D97-AF65-F5344CB8AC3E}">
        <p14:creationId xmlns:p14="http://schemas.microsoft.com/office/powerpoint/2010/main" val="485236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lvl="0">
              <a:defRPr/>
            </a:pPr>
            <a:r>
              <a:rPr lang="en-US" sz="2000" dirty="0" smtClean="0">
                <a:latin typeface="Arial"/>
                <a:cs typeface="Arial"/>
              </a:rPr>
              <a:t>Evaluation de la performance </a:t>
            </a:r>
            <a:r>
              <a:rPr lang="en-US" sz="2000" dirty="0" err="1" smtClean="0">
                <a:latin typeface="Arial"/>
                <a:cs typeface="Arial"/>
              </a:rPr>
              <a:t>agronomique</a:t>
            </a:r>
            <a:r>
              <a:rPr lang="en-US" sz="2000" dirty="0" smtClean="0">
                <a:latin typeface="Arial"/>
                <a:cs typeface="Arial"/>
              </a:rPr>
              <a:t> des </a:t>
            </a:r>
            <a:r>
              <a:rPr lang="en-US" sz="2000" dirty="0" err="1" smtClean="0">
                <a:latin typeface="Arial"/>
                <a:cs typeface="Arial"/>
              </a:rPr>
              <a:t>lignées</a:t>
            </a:r>
            <a:endParaRPr lang="en-US" sz="2000" dirty="0">
              <a:latin typeface="Arial"/>
              <a:cs typeface="Arial"/>
            </a:endParaRPr>
          </a:p>
        </p:txBody>
      </p:sp>
      <p:sp>
        <p:nvSpPr>
          <p:cNvPr id="5" name="Title 4"/>
          <p:cNvSpPr>
            <a:spLocks noGrp="1"/>
          </p:cNvSpPr>
          <p:nvPr>
            <p:ph type="title"/>
          </p:nvPr>
        </p:nvSpPr>
        <p:spPr/>
        <p:txBody>
          <a:bodyPr/>
          <a:lstStyle/>
          <a:p>
            <a:r>
              <a:rPr lang="en-US" b="1" dirty="0" smtClean="0"/>
              <a:t>Resultats</a:t>
            </a:r>
            <a:endParaRPr lang="en-US"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097742"/>
            <a:ext cx="5867399" cy="382410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2097741"/>
            <a:ext cx="5619072" cy="3824103"/>
          </a:xfrm>
          <a:prstGeom prst="rect">
            <a:avLst/>
          </a:prstGeom>
        </p:spPr>
      </p:pic>
    </p:spTree>
    <p:extLst>
      <p:ext uri="{BB962C8B-B14F-4D97-AF65-F5344CB8AC3E}">
        <p14:creationId xmlns:p14="http://schemas.microsoft.com/office/powerpoint/2010/main" val="2662231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lvl="0">
              <a:defRPr/>
            </a:pPr>
            <a:r>
              <a:rPr lang="en-US" sz="2000" dirty="0" smtClean="0">
                <a:latin typeface="Arial"/>
                <a:cs typeface="Arial"/>
              </a:rPr>
              <a:t>Evaluation de la performance </a:t>
            </a:r>
            <a:r>
              <a:rPr lang="en-US" sz="2000" dirty="0" err="1" smtClean="0">
                <a:latin typeface="Arial"/>
                <a:cs typeface="Arial"/>
              </a:rPr>
              <a:t>agronomique</a:t>
            </a:r>
            <a:r>
              <a:rPr lang="en-US" sz="2000" dirty="0" smtClean="0">
                <a:latin typeface="Arial"/>
                <a:cs typeface="Arial"/>
              </a:rPr>
              <a:t> des </a:t>
            </a:r>
            <a:r>
              <a:rPr lang="en-US" sz="2000" dirty="0" err="1" smtClean="0">
                <a:latin typeface="Arial"/>
                <a:cs typeface="Arial"/>
              </a:rPr>
              <a:t>lignées</a:t>
            </a:r>
            <a:endParaRPr lang="en-US" sz="2000" dirty="0">
              <a:latin typeface="Arial"/>
              <a:cs typeface="Arial"/>
            </a:endParaRPr>
          </a:p>
        </p:txBody>
      </p:sp>
      <p:sp>
        <p:nvSpPr>
          <p:cNvPr id="5" name="Title 4"/>
          <p:cNvSpPr>
            <a:spLocks noGrp="1"/>
          </p:cNvSpPr>
          <p:nvPr>
            <p:ph type="title"/>
          </p:nvPr>
        </p:nvSpPr>
        <p:spPr/>
        <p:txBody>
          <a:bodyPr/>
          <a:lstStyle/>
          <a:p>
            <a:r>
              <a:rPr lang="en-US" b="1" dirty="0" smtClean="0"/>
              <a:t>Resultats</a:t>
            </a:r>
            <a:endParaRPr lang="en-US"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 y="2010370"/>
            <a:ext cx="6085647" cy="397307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2097742"/>
            <a:ext cx="5802086" cy="3885706"/>
          </a:xfrm>
          <a:prstGeom prst="rect">
            <a:avLst/>
          </a:prstGeom>
        </p:spPr>
      </p:pic>
    </p:spTree>
    <p:extLst>
      <p:ext uri="{BB962C8B-B14F-4D97-AF65-F5344CB8AC3E}">
        <p14:creationId xmlns:p14="http://schemas.microsoft.com/office/powerpoint/2010/main" val="3205492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lvl="0">
              <a:defRPr/>
            </a:pPr>
            <a:r>
              <a:rPr lang="en-US" sz="2000" dirty="0" smtClean="0">
                <a:latin typeface="Arial"/>
                <a:cs typeface="Arial"/>
              </a:rPr>
              <a:t>Evaluation de la performance </a:t>
            </a:r>
            <a:r>
              <a:rPr lang="en-US" sz="2000" dirty="0" err="1" smtClean="0">
                <a:latin typeface="Arial"/>
                <a:cs typeface="Arial"/>
              </a:rPr>
              <a:t>agronomique</a:t>
            </a:r>
            <a:r>
              <a:rPr lang="en-US" sz="2000" dirty="0" smtClean="0">
                <a:latin typeface="Arial"/>
                <a:cs typeface="Arial"/>
              </a:rPr>
              <a:t> des </a:t>
            </a:r>
            <a:r>
              <a:rPr lang="en-US" sz="2000" dirty="0" err="1" smtClean="0">
                <a:latin typeface="Arial"/>
                <a:cs typeface="Arial"/>
              </a:rPr>
              <a:t>lignées</a:t>
            </a:r>
            <a:endParaRPr lang="en-US" sz="2000" dirty="0">
              <a:latin typeface="Arial"/>
              <a:cs typeface="Arial"/>
            </a:endParaRPr>
          </a:p>
        </p:txBody>
      </p:sp>
      <p:sp>
        <p:nvSpPr>
          <p:cNvPr id="5" name="Title 4"/>
          <p:cNvSpPr>
            <a:spLocks noGrp="1"/>
          </p:cNvSpPr>
          <p:nvPr>
            <p:ph type="title"/>
          </p:nvPr>
        </p:nvSpPr>
        <p:spPr/>
        <p:txBody>
          <a:bodyPr/>
          <a:lstStyle/>
          <a:p>
            <a:r>
              <a:rPr lang="en-US" b="1" dirty="0" smtClean="0"/>
              <a:t>Resultats</a:t>
            </a:r>
            <a:endParaRPr lang="en-US"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72888"/>
            <a:ext cx="5323501" cy="371056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43688553"/>
              </p:ext>
            </p:extLst>
          </p:nvPr>
        </p:nvGraphicFramePr>
        <p:xfrm>
          <a:off x="8458200" y="2848008"/>
          <a:ext cx="3429000" cy="2560320"/>
        </p:xfrm>
        <a:graphic>
          <a:graphicData uri="http://schemas.openxmlformats.org/drawingml/2006/table">
            <a:tbl>
              <a:tblPr firstRow="1" bandRow="1">
                <a:tableStyleId>{5C22544A-7EE6-4342-B048-85BDC9FD1C3A}</a:tableStyleId>
              </a:tblPr>
              <a:tblGrid>
                <a:gridCol w="969065"/>
                <a:gridCol w="2459935"/>
              </a:tblGrid>
              <a:tr h="353907">
                <a:tc>
                  <a:txBody>
                    <a:bodyPr/>
                    <a:lstStyle/>
                    <a:p>
                      <a:r>
                        <a:rPr lang="fr-FR" dirty="0" smtClean="0"/>
                        <a:t>Lignées</a:t>
                      </a:r>
                      <a:endParaRPr lang="fr-FR" dirty="0"/>
                    </a:p>
                  </a:txBody>
                  <a:tcPr/>
                </a:tc>
                <a:tc>
                  <a:txBody>
                    <a:bodyPr/>
                    <a:lstStyle/>
                    <a:p>
                      <a:r>
                        <a:rPr lang="fr-FR" dirty="0" smtClean="0"/>
                        <a:t>Moyenne ± </a:t>
                      </a:r>
                      <a:r>
                        <a:rPr lang="fr-FR" dirty="0" err="1" smtClean="0"/>
                        <a:t>sd</a:t>
                      </a:r>
                      <a:r>
                        <a:rPr lang="fr-FR" dirty="0" smtClean="0"/>
                        <a:t> (T/ha)</a:t>
                      </a:r>
                      <a:endParaRPr lang="fr-FR" dirty="0"/>
                    </a:p>
                  </a:txBody>
                  <a:tcPr/>
                </a:tc>
              </a:tr>
              <a:tr h="353907">
                <a:tc>
                  <a:txBody>
                    <a:bodyPr/>
                    <a:lstStyle/>
                    <a:p>
                      <a:r>
                        <a:rPr lang="fr-FR" dirty="0" smtClean="0"/>
                        <a:t>1185</a:t>
                      </a:r>
                      <a:endParaRPr lang="fr-FR" dirty="0"/>
                    </a:p>
                  </a:txBody>
                  <a:tcPr/>
                </a:tc>
                <a:tc>
                  <a:txBody>
                    <a:bodyPr/>
                    <a:lstStyle/>
                    <a:p>
                      <a:r>
                        <a:rPr lang="fr-FR" dirty="0" smtClean="0"/>
                        <a:t>1.95 ± 0.38  a</a:t>
                      </a:r>
                      <a:endParaRPr lang="fr-FR" dirty="0"/>
                    </a:p>
                  </a:txBody>
                  <a:tcPr/>
                </a:tc>
              </a:tr>
              <a:tr h="353907">
                <a:tc>
                  <a:txBody>
                    <a:bodyPr/>
                    <a:lstStyle/>
                    <a:p>
                      <a:r>
                        <a:rPr lang="fr-FR" dirty="0" smtClean="0"/>
                        <a:t>1118</a:t>
                      </a:r>
                      <a:endParaRPr lang="fr-FR" dirty="0"/>
                    </a:p>
                  </a:txBody>
                  <a:tcPr/>
                </a:tc>
                <a:tc>
                  <a:txBody>
                    <a:bodyPr/>
                    <a:lstStyle/>
                    <a:p>
                      <a:r>
                        <a:rPr lang="fr-FR" dirty="0" smtClean="0"/>
                        <a:t>1.45 ± 0.58  ab</a:t>
                      </a:r>
                      <a:endParaRPr lang="fr-FR" dirty="0"/>
                    </a:p>
                  </a:txBody>
                  <a:tcPr/>
                </a:tc>
              </a:tr>
              <a:tr h="353907">
                <a:tc>
                  <a:txBody>
                    <a:bodyPr/>
                    <a:lstStyle/>
                    <a:p>
                      <a:r>
                        <a:rPr lang="fr-FR" dirty="0" smtClean="0"/>
                        <a:t>1156</a:t>
                      </a:r>
                      <a:endParaRPr lang="fr-FR" dirty="0"/>
                    </a:p>
                  </a:txBody>
                  <a:tcPr/>
                </a:tc>
                <a:tc>
                  <a:txBody>
                    <a:bodyPr/>
                    <a:lstStyle/>
                    <a:p>
                      <a:r>
                        <a:rPr lang="fr-FR" dirty="0" smtClean="0"/>
                        <a:t>1.42 ± 0.93  ab</a:t>
                      </a:r>
                      <a:endParaRPr lang="fr-FR" dirty="0"/>
                    </a:p>
                  </a:txBody>
                  <a:tcPr/>
                </a:tc>
              </a:tr>
              <a:tr h="353907">
                <a:tc>
                  <a:txBody>
                    <a:bodyPr/>
                    <a:lstStyle/>
                    <a:p>
                      <a:r>
                        <a:rPr lang="fr-FR" dirty="0" smtClean="0"/>
                        <a:t>1123</a:t>
                      </a:r>
                      <a:endParaRPr lang="fr-FR" dirty="0"/>
                    </a:p>
                  </a:txBody>
                  <a:tcPr/>
                </a:tc>
                <a:tc>
                  <a:txBody>
                    <a:bodyPr/>
                    <a:lstStyle/>
                    <a:p>
                      <a:r>
                        <a:rPr lang="fr-FR" dirty="0" smtClean="0"/>
                        <a:t>1.26 ± 0.16  b</a:t>
                      </a:r>
                      <a:endParaRPr lang="fr-FR" dirty="0"/>
                    </a:p>
                  </a:txBody>
                  <a:tcPr/>
                </a:tc>
              </a:tr>
              <a:tr h="353907">
                <a:tc>
                  <a:txBody>
                    <a:bodyPr/>
                    <a:lstStyle/>
                    <a:p>
                      <a:r>
                        <a:rPr lang="fr-FR" dirty="0" smtClean="0"/>
                        <a:t>1107</a:t>
                      </a:r>
                      <a:endParaRPr lang="fr-FR" dirty="0"/>
                    </a:p>
                  </a:txBody>
                  <a:tcPr/>
                </a:tc>
                <a:tc>
                  <a:txBody>
                    <a:bodyPr/>
                    <a:lstStyle/>
                    <a:p>
                      <a:r>
                        <a:rPr lang="fr-FR" dirty="0" smtClean="0"/>
                        <a:t>1.25 ± 0.16  b</a:t>
                      </a:r>
                      <a:endParaRPr lang="fr-FR" dirty="0"/>
                    </a:p>
                  </a:txBody>
                  <a:tcPr/>
                </a:tc>
              </a:tr>
              <a:tr h="353907">
                <a:tc>
                  <a:txBody>
                    <a:bodyPr/>
                    <a:lstStyle/>
                    <a:p>
                      <a:r>
                        <a:rPr lang="fr-FR" dirty="0" smtClean="0"/>
                        <a:t>Valencia</a:t>
                      </a:r>
                      <a:endParaRPr lang="fr-FR" dirty="0"/>
                    </a:p>
                  </a:txBody>
                  <a:tcPr/>
                </a:tc>
                <a:tc>
                  <a:txBody>
                    <a:bodyPr/>
                    <a:lstStyle/>
                    <a:p>
                      <a:r>
                        <a:rPr lang="fr-FR" dirty="0" smtClean="0"/>
                        <a:t>0.71 ± 0.18  c</a:t>
                      </a:r>
                      <a:endParaRPr lang="fr-FR" dirty="0"/>
                    </a:p>
                  </a:txBody>
                  <a:tcPr/>
                </a:tc>
              </a:tr>
            </a:tbl>
          </a:graphicData>
        </a:graphic>
      </p:graphicFrame>
      <p:sp>
        <p:nvSpPr>
          <p:cNvPr id="9" name="TextBox 8"/>
          <p:cNvSpPr txBox="1"/>
          <p:nvPr/>
        </p:nvSpPr>
        <p:spPr>
          <a:xfrm>
            <a:off x="5709750" y="2707018"/>
            <a:ext cx="2296499" cy="2893100"/>
          </a:xfrm>
          <a:prstGeom prst="rect">
            <a:avLst/>
          </a:prstGeom>
          <a:noFill/>
        </p:spPr>
        <p:txBody>
          <a:bodyPr wrap="square" rtlCol="0">
            <a:spAutoFit/>
          </a:bodyPr>
          <a:lstStyle/>
          <a:p>
            <a:r>
              <a:rPr lang="fr-FR" sz="2000" b="1" dirty="0" smtClean="0"/>
              <a:t>Test de Normalité</a:t>
            </a:r>
          </a:p>
          <a:p>
            <a:endParaRPr lang="fr-FR" dirty="0" smtClean="0"/>
          </a:p>
          <a:p>
            <a:r>
              <a:rPr lang="fr-FR" dirty="0" smtClean="0"/>
              <a:t>Shapiro test</a:t>
            </a:r>
          </a:p>
          <a:p>
            <a:r>
              <a:rPr lang="fr-FR" dirty="0"/>
              <a:t>p-value = </a:t>
            </a:r>
            <a:r>
              <a:rPr lang="fr-FR" dirty="0" smtClean="0"/>
              <a:t>0.906</a:t>
            </a:r>
          </a:p>
          <a:p>
            <a:endParaRPr lang="fr-FR" dirty="0"/>
          </a:p>
          <a:p>
            <a:r>
              <a:rPr lang="fr-FR" dirty="0" smtClean="0"/>
              <a:t>Bartlett test</a:t>
            </a:r>
          </a:p>
          <a:p>
            <a:r>
              <a:rPr lang="fr-FR" dirty="0"/>
              <a:t>p-value = </a:t>
            </a:r>
            <a:r>
              <a:rPr lang="fr-FR" dirty="0" smtClean="0"/>
              <a:t>0.501</a:t>
            </a:r>
          </a:p>
          <a:p>
            <a:endParaRPr lang="fr-FR" dirty="0"/>
          </a:p>
          <a:p>
            <a:r>
              <a:rPr lang="fr-FR" dirty="0" err="1" smtClean="0"/>
              <a:t>Durbin</a:t>
            </a:r>
            <a:r>
              <a:rPr lang="fr-FR" dirty="0" smtClean="0"/>
              <a:t>-Watson test</a:t>
            </a:r>
          </a:p>
          <a:p>
            <a:r>
              <a:rPr lang="fr-FR" dirty="0"/>
              <a:t>p-value = </a:t>
            </a:r>
            <a:r>
              <a:rPr lang="fr-FR" dirty="0" smtClean="0"/>
              <a:t>0.786</a:t>
            </a:r>
            <a:endParaRPr lang="fr-FR" dirty="0"/>
          </a:p>
        </p:txBody>
      </p:sp>
    </p:spTree>
    <p:extLst>
      <p:ext uri="{BB962C8B-B14F-4D97-AF65-F5344CB8AC3E}">
        <p14:creationId xmlns:p14="http://schemas.microsoft.com/office/powerpoint/2010/main" val="2746215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lvl="0">
              <a:defRPr/>
            </a:pPr>
            <a:r>
              <a:rPr lang="en-US" sz="2000" dirty="0" smtClean="0">
                <a:latin typeface="Arial"/>
                <a:cs typeface="Arial"/>
              </a:rPr>
              <a:t>Evaluation de la performance </a:t>
            </a:r>
            <a:r>
              <a:rPr lang="en-US" sz="2000" dirty="0" err="1" smtClean="0">
                <a:latin typeface="Arial"/>
                <a:cs typeface="Arial"/>
              </a:rPr>
              <a:t>technologique</a:t>
            </a:r>
            <a:r>
              <a:rPr lang="en-US" sz="2000" dirty="0" smtClean="0">
                <a:latin typeface="Arial"/>
                <a:cs typeface="Arial"/>
              </a:rPr>
              <a:t> des </a:t>
            </a:r>
            <a:r>
              <a:rPr lang="en-US" sz="2000" dirty="0" err="1" smtClean="0">
                <a:latin typeface="Arial"/>
                <a:cs typeface="Arial"/>
              </a:rPr>
              <a:t>lignées</a:t>
            </a:r>
            <a:endParaRPr lang="en-US" sz="2000" dirty="0">
              <a:latin typeface="Arial"/>
              <a:cs typeface="Arial"/>
            </a:endParaRPr>
          </a:p>
        </p:txBody>
      </p:sp>
      <p:sp>
        <p:nvSpPr>
          <p:cNvPr id="5" name="Title 4"/>
          <p:cNvSpPr>
            <a:spLocks noGrp="1"/>
          </p:cNvSpPr>
          <p:nvPr>
            <p:ph type="title"/>
          </p:nvPr>
        </p:nvSpPr>
        <p:spPr/>
        <p:txBody>
          <a:bodyPr/>
          <a:lstStyle/>
          <a:p>
            <a:r>
              <a:rPr lang="en-US" b="1" dirty="0" smtClean="0"/>
              <a:t>Resultats</a:t>
            </a:r>
            <a:endParaRPr lang="en-US"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057894"/>
            <a:ext cx="5746212" cy="40579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4813" y="2101050"/>
            <a:ext cx="5759988" cy="4014798"/>
          </a:xfrm>
          <a:prstGeom prst="rect">
            <a:avLst/>
          </a:prstGeom>
        </p:spPr>
      </p:pic>
    </p:spTree>
    <p:extLst>
      <p:ext uri="{BB962C8B-B14F-4D97-AF65-F5344CB8AC3E}">
        <p14:creationId xmlns:p14="http://schemas.microsoft.com/office/powerpoint/2010/main" val="3174778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7036" y="1156452"/>
            <a:ext cx="10972800" cy="597049"/>
          </a:xfrm>
        </p:spPr>
        <p:txBody>
          <a:bodyPr/>
          <a:lstStyle/>
          <a:p>
            <a:r>
              <a:rPr lang="en-US" dirty="0" smtClean="0"/>
              <a:t>Perspectives </a:t>
            </a:r>
            <a:r>
              <a:rPr lang="en-US" dirty="0" err="1" smtClean="0"/>
              <a:t>d’amelioration</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sp>
        <p:nvSpPr>
          <p:cNvPr id="7" name="Text Placeholder 4"/>
          <p:cNvSpPr>
            <a:spLocks noGrp="1"/>
          </p:cNvSpPr>
          <p:nvPr>
            <p:ph type="body" sz="quarter" idx="10"/>
          </p:nvPr>
        </p:nvSpPr>
        <p:spPr>
          <a:xfrm>
            <a:off x="690903" y="1778901"/>
            <a:ext cx="10887076" cy="4419600"/>
          </a:xfrm>
        </p:spPr>
        <p:txBody>
          <a:bodyPr/>
          <a:lstStyle/>
          <a:p>
            <a:pPr marL="225420" indent="-225420" algn="just">
              <a:lnSpc>
                <a:spcPts val="2400"/>
              </a:lnSpc>
              <a:spcBef>
                <a:spcPts val="1800"/>
              </a:spcBef>
            </a:pPr>
            <a:r>
              <a:rPr lang="fr-FR" sz="2400" dirty="0" smtClean="0"/>
              <a:t>Sélectionner les variétés intéressantes (haut rendement, précoce…)</a:t>
            </a:r>
          </a:p>
          <a:p>
            <a:pPr algn="just">
              <a:lnSpc>
                <a:spcPts val="2400"/>
              </a:lnSpc>
              <a:spcBef>
                <a:spcPts val="1800"/>
              </a:spcBef>
              <a:buFont typeface="Wingdings" panose="05000000000000000000" pitchFamily="2" charset="2"/>
              <a:buChar char="q"/>
            </a:pPr>
            <a:r>
              <a:rPr lang="en-US" sz="2400" dirty="0"/>
              <a:t> </a:t>
            </a:r>
            <a:r>
              <a:rPr lang="fr-FR" sz="2400" b="1" dirty="0" smtClean="0"/>
              <a:t>Quelles</a:t>
            </a:r>
            <a:r>
              <a:rPr lang="en-US" sz="2400" b="1" dirty="0" smtClean="0"/>
              <a:t> </a:t>
            </a:r>
            <a:r>
              <a:rPr lang="fr-FR" sz="2400" b="1" dirty="0" smtClean="0"/>
              <a:t>combinaisons</a:t>
            </a:r>
            <a:r>
              <a:rPr lang="en-US" sz="2400" b="1" dirty="0" smtClean="0"/>
              <a:t> de traits </a:t>
            </a:r>
            <a:r>
              <a:rPr lang="fr-FR" sz="2400" b="1" dirty="0" smtClean="0"/>
              <a:t>génétiques</a:t>
            </a:r>
            <a:r>
              <a:rPr lang="en-US" sz="2400" b="1" dirty="0" smtClean="0"/>
              <a:t> pour les </a:t>
            </a:r>
            <a:r>
              <a:rPr lang="fr-FR" sz="2400" b="1" dirty="0" smtClean="0"/>
              <a:t>nouvelles</a:t>
            </a:r>
            <a:r>
              <a:rPr lang="en-US" sz="2400" b="1" dirty="0" smtClean="0"/>
              <a:t> varieties?</a:t>
            </a:r>
          </a:p>
          <a:p>
            <a:pPr algn="just">
              <a:lnSpc>
                <a:spcPts val="2400"/>
              </a:lnSpc>
              <a:spcBef>
                <a:spcPts val="1800"/>
              </a:spcBef>
            </a:pPr>
            <a:r>
              <a:rPr lang="en-US" sz="2400" dirty="0" smtClean="0"/>
              <a:t>Resistance aux maladies </a:t>
            </a:r>
            <a:r>
              <a:rPr lang="en-US" sz="2400" dirty="0" err="1" smtClean="0"/>
              <a:t>foliaires</a:t>
            </a:r>
            <a:r>
              <a:rPr lang="en-US" sz="2400" dirty="0" smtClean="0"/>
              <a:t>, insects et </a:t>
            </a:r>
            <a:r>
              <a:rPr lang="en-US" sz="2400" dirty="0" err="1" smtClean="0"/>
              <a:t>diminuer</a:t>
            </a:r>
            <a:r>
              <a:rPr lang="en-US" sz="2400" dirty="0" smtClean="0"/>
              <a:t> le </a:t>
            </a:r>
            <a:r>
              <a:rPr lang="en-US" sz="2400" dirty="0" err="1" smtClean="0"/>
              <a:t>niveau</a:t>
            </a:r>
            <a:r>
              <a:rPr lang="en-US" sz="2400" dirty="0" smtClean="0"/>
              <a:t> </a:t>
            </a:r>
            <a:r>
              <a:rPr lang="en-US" sz="2400" dirty="0" err="1" smtClean="0"/>
              <a:t>d’aflatoxine</a:t>
            </a:r>
            <a:r>
              <a:rPr lang="en-US" sz="2400" dirty="0" smtClean="0"/>
              <a:t> </a:t>
            </a:r>
          </a:p>
          <a:p>
            <a:pPr algn="just">
              <a:lnSpc>
                <a:spcPts val="2400"/>
              </a:lnSpc>
              <a:spcBef>
                <a:spcPts val="1800"/>
              </a:spcBef>
            </a:pPr>
            <a:r>
              <a:rPr lang="en-US" sz="2400" dirty="0" smtClean="0"/>
              <a:t>Tolerance à la </a:t>
            </a:r>
            <a:r>
              <a:rPr lang="fr-FR" sz="2400" dirty="0" smtClean="0"/>
              <a:t>sécheresse</a:t>
            </a:r>
            <a:r>
              <a:rPr lang="en-US" sz="2400" dirty="0" smtClean="0"/>
              <a:t>, aux temperatures </a:t>
            </a:r>
            <a:r>
              <a:rPr lang="fr-FR" sz="2400" dirty="0" smtClean="0"/>
              <a:t>élevées</a:t>
            </a:r>
            <a:r>
              <a:rPr lang="en-US" sz="2400" dirty="0" smtClean="0"/>
              <a:t>, aux sols </a:t>
            </a:r>
            <a:r>
              <a:rPr lang="fr-FR" sz="2400" dirty="0" smtClean="0"/>
              <a:t>peu</a:t>
            </a:r>
            <a:r>
              <a:rPr lang="en-US" sz="2400" dirty="0" smtClean="0"/>
              <a:t> </a:t>
            </a:r>
            <a:r>
              <a:rPr lang="fr-FR" sz="2400" dirty="0" smtClean="0"/>
              <a:t>fertiles</a:t>
            </a:r>
          </a:p>
          <a:p>
            <a:pPr algn="just">
              <a:lnSpc>
                <a:spcPts val="2400"/>
              </a:lnSpc>
              <a:spcBef>
                <a:spcPts val="1800"/>
              </a:spcBef>
              <a:buFont typeface="Wingdings" panose="05000000000000000000" pitchFamily="2" charset="2"/>
              <a:buChar char="q"/>
            </a:pPr>
            <a:r>
              <a:rPr lang="en-US" sz="2400" dirty="0" smtClean="0"/>
              <a:t> </a:t>
            </a:r>
            <a:r>
              <a:rPr lang="fr-FR" sz="2400" b="1" dirty="0" smtClean="0"/>
              <a:t>Méthodes</a:t>
            </a:r>
            <a:r>
              <a:rPr lang="en-US" sz="2400" b="1" dirty="0" smtClean="0"/>
              <a:t> </a:t>
            </a:r>
            <a:r>
              <a:rPr lang="fr-FR" sz="2400" b="1" dirty="0" smtClean="0"/>
              <a:t>d’évaluations</a:t>
            </a:r>
            <a:r>
              <a:rPr lang="en-US" sz="2400" b="1" dirty="0" smtClean="0"/>
              <a:t>?</a:t>
            </a:r>
          </a:p>
          <a:p>
            <a:pPr algn="just">
              <a:lnSpc>
                <a:spcPts val="2400"/>
              </a:lnSpc>
              <a:spcBef>
                <a:spcPts val="1800"/>
              </a:spcBef>
              <a:buFont typeface="Wingdings" panose="05000000000000000000" pitchFamily="2" charset="2"/>
              <a:buChar char="§"/>
            </a:pPr>
            <a:r>
              <a:rPr lang="fr-FR" sz="2400" dirty="0" err="1" smtClean="0"/>
              <a:t>Phénotypage</a:t>
            </a:r>
            <a:r>
              <a:rPr lang="en-US" sz="2400" dirty="0" smtClean="0"/>
              <a:t> classique et utilisation des marqueurs </a:t>
            </a:r>
            <a:r>
              <a:rPr lang="fr-FR" sz="2400" dirty="0" smtClean="0"/>
              <a:t>moléculaires</a:t>
            </a:r>
          </a:p>
          <a:p>
            <a:pPr algn="just">
              <a:lnSpc>
                <a:spcPts val="2400"/>
              </a:lnSpc>
              <a:spcBef>
                <a:spcPts val="1800"/>
              </a:spcBef>
              <a:buFont typeface="Wingdings" panose="05000000000000000000" pitchFamily="2" charset="2"/>
              <a:buChar char="q"/>
            </a:pPr>
            <a:r>
              <a:rPr lang="en-US" sz="2400" dirty="0" smtClean="0"/>
              <a:t>Zone </a:t>
            </a:r>
            <a:r>
              <a:rPr lang="fr-FR" sz="2400" dirty="0" smtClean="0"/>
              <a:t>d’évaluation</a:t>
            </a:r>
          </a:p>
          <a:p>
            <a:pPr algn="just">
              <a:lnSpc>
                <a:spcPts val="2400"/>
              </a:lnSpc>
              <a:spcBef>
                <a:spcPts val="1800"/>
              </a:spcBef>
              <a:buFont typeface="Wingdings" panose="05000000000000000000" pitchFamily="2" charset="2"/>
              <a:buChar char="§"/>
            </a:pPr>
            <a:r>
              <a:rPr lang="en-US" sz="2400" dirty="0" smtClean="0"/>
              <a:t>Montagne humide, Plateau sec et humide, Plaine </a:t>
            </a:r>
            <a:r>
              <a:rPr lang="fr-FR" sz="2400" dirty="0" smtClean="0"/>
              <a:t>sèche</a:t>
            </a:r>
            <a:r>
              <a:rPr lang="en-US" sz="2400" dirty="0" smtClean="0"/>
              <a:t> et </a:t>
            </a:r>
            <a:r>
              <a:rPr lang="fr-FR" sz="2400" dirty="0" smtClean="0"/>
              <a:t>irriguée</a:t>
            </a:r>
          </a:p>
          <a:p>
            <a:pPr algn="just">
              <a:lnSpc>
                <a:spcPts val="2400"/>
              </a:lnSpc>
              <a:spcBef>
                <a:spcPts val="1800"/>
              </a:spcBef>
              <a:buFont typeface="Wingdings" panose="05000000000000000000" pitchFamily="2" charset="2"/>
              <a:buChar char="§"/>
            </a:pPr>
            <a:endParaRPr lang="fr-FR" sz="2400" dirty="0" smtClean="0"/>
          </a:p>
          <a:p>
            <a:pPr marL="225420" indent="-225420" algn="just">
              <a:lnSpc>
                <a:spcPts val="2400"/>
              </a:lnSpc>
              <a:spcBef>
                <a:spcPts val="1800"/>
              </a:spcBef>
            </a:pPr>
            <a:endParaRPr lang="fr-FR" sz="2400" dirty="0" smtClean="0"/>
          </a:p>
        </p:txBody>
      </p:sp>
    </p:spTree>
    <p:extLst>
      <p:ext uri="{BB962C8B-B14F-4D97-AF65-F5344CB8AC3E}">
        <p14:creationId xmlns:p14="http://schemas.microsoft.com/office/powerpoint/2010/main" val="397051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a:t>
            </a:r>
            <a:endParaRPr lang="en-US" b="1" dirty="0"/>
          </a:p>
        </p:txBody>
      </p:sp>
      <p:sp>
        <p:nvSpPr>
          <p:cNvPr id="3" name="Text Placeholder 2"/>
          <p:cNvSpPr>
            <a:spLocks noGrp="1"/>
          </p:cNvSpPr>
          <p:nvPr>
            <p:ph type="body" sz="quarter" idx="10"/>
          </p:nvPr>
        </p:nvSpPr>
        <p:spPr>
          <a:xfrm>
            <a:off x="817041" y="1753501"/>
            <a:ext cx="8326959" cy="4037699"/>
          </a:xfrm>
        </p:spPr>
        <p:txBody>
          <a:bodyPr/>
          <a:lstStyle/>
          <a:p>
            <a:pPr marL="285750" indent="-285750">
              <a:lnSpc>
                <a:spcPts val="2400"/>
              </a:lnSpc>
              <a:spcBef>
                <a:spcPts val="1200"/>
              </a:spcBef>
              <a:buFont typeface="Wingdings" panose="05000000000000000000" pitchFamily="2" charset="2"/>
              <a:buChar char="§"/>
            </a:pPr>
            <a:r>
              <a:rPr lang="fr-FR" sz="2800" dirty="0" smtClean="0">
                <a:latin typeface="Arial"/>
                <a:cs typeface="Arial"/>
                <a:sym typeface="Wingdings" panose="05000000000000000000" pitchFamily="2" charset="2"/>
              </a:rPr>
              <a:t>Culture de l’arachide en Haïti</a:t>
            </a:r>
          </a:p>
          <a:p>
            <a:pPr marL="285750" indent="-285750">
              <a:lnSpc>
                <a:spcPts val="2400"/>
              </a:lnSpc>
              <a:spcBef>
                <a:spcPts val="1200"/>
              </a:spcBef>
              <a:buFont typeface="Wingdings" panose="05000000000000000000" pitchFamily="2" charset="2"/>
              <a:buChar char="§"/>
            </a:pPr>
            <a:endParaRPr lang="fr-FR" sz="2800" dirty="0" smtClean="0">
              <a:latin typeface="Arial"/>
              <a:cs typeface="Arial"/>
              <a:sym typeface="Wingdings" panose="05000000000000000000" pitchFamily="2" charset="2"/>
            </a:endParaRPr>
          </a:p>
          <a:p>
            <a:pPr marL="285750" indent="-285750">
              <a:lnSpc>
                <a:spcPts val="2400"/>
              </a:lnSpc>
              <a:spcBef>
                <a:spcPts val="1200"/>
              </a:spcBef>
              <a:buFont typeface="Wingdings" panose="05000000000000000000" pitchFamily="2" charset="2"/>
              <a:buChar char="§"/>
            </a:pPr>
            <a:r>
              <a:rPr lang="fr-FR" sz="2800" dirty="0" smtClean="0">
                <a:latin typeface="Arial"/>
                <a:cs typeface="Arial"/>
                <a:sym typeface="Wingdings" panose="05000000000000000000" pitchFamily="2" charset="2"/>
              </a:rPr>
              <a:t>Facteurs limitant de la production de l’arachide</a:t>
            </a:r>
          </a:p>
          <a:p>
            <a:pPr marL="285750" indent="-285750">
              <a:lnSpc>
                <a:spcPts val="2400"/>
              </a:lnSpc>
              <a:spcBef>
                <a:spcPts val="1200"/>
              </a:spcBef>
              <a:buFont typeface="Wingdings" panose="05000000000000000000" pitchFamily="2" charset="2"/>
              <a:buChar char="§"/>
            </a:pPr>
            <a:endParaRPr lang="fr-FR" sz="2800" dirty="0" smtClean="0">
              <a:latin typeface="Arial"/>
              <a:cs typeface="Arial"/>
              <a:sym typeface="Wingdings" panose="05000000000000000000" pitchFamily="2" charset="2"/>
            </a:endParaRPr>
          </a:p>
          <a:p>
            <a:pPr marL="285750" indent="-285750">
              <a:lnSpc>
                <a:spcPts val="2400"/>
              </a:lnSpc>
              <a:spcBef>
                <a:spcPts val="1200"/>
              </a:spcBef>
              <a:buFont typeface="Wingdings" panose="05000000000000000000" pitchFamily="2" charset="2"/>
              <a:buChar char="§"/>
            </a:pPr>
            <a:r>
              <a:rPr lang="fr-FR" sz="2800" dirty="0" smtClean="0">
                <a:latin typeface="Arial"/>
                <a:cs typeface="Arial"/>
                <a:sym typeface="Wingdings" panose="05000000000000000000" pitchFamily="2" charset="2"/>
              </a:rPr>
              <a:t>Evaluation de nouvelles lignées améliorées</a:t>
            </a:r>
          </a:p>
          <a:p>
            <a:pPr marL="285750" indent="-285750">
              <a:lnSpc>
                <a:spcPts val="2400"/>
              </a:lnSpc>
              <a:spcBef>
                <a:spcPts val="1200"/>
              </a:spcBef>
              <a:buFont typeface="Wingdings" panose="05000000000000000000" pitchFamily="2" charset="2"/>
              <a:buChar char="§"/>
            </a:pPr>
            <a:endParaRPr lang="fr-FR" sz="2800" dirty="0" smtClean="0">
              <a:latin typeface="Arial"/>
              <a:cs typeface="Arial"/>
              <a:sym typeface="Wingdings" panose="05000000000000000000" pitchFamily="2" charset="2"/>
            </a:endParaRPr>
          </a:p>
          <a:p>
            <a:pPr marL="285750" indent="-285750">
              <a:lnSpc>
                <a:spcPts val="2400"/>
              </a:lnSpc>
              <a:spcBef>
                <a:spcPts val="1200"/>
              </a:spcBef>
              <a:buFont typeface="Wingdings" panose="05000000000000000000" pitchFamily="2" charset="2"/>
              <a:buChar char="§"/>
            </a:pPr>
            <a:r>
              <a:rPr lang="fr-FR" sz="2800" dirty="0" smtClean="0">
                <a:latin typeface="Arial"/>
                <a:cs typeface="Arial"/>
                <a:sym typeface="Wingdings" panose="05000000000000000000" pitchFamily="2" charset="2"/>
              </a:rPr>
              <a:t>Sélection et amélioration génétique de l’arachide</a:t>
            </a:r>
          </a:p>
          <a:p>
            <a:pPr marL="285750" indent="-285750">
              <a:lnSpc>
                <a:spcPts val="2400"/>
              </a:lnSpc>
              <a:spcBef>
                <a:spcPts val="1200"/>
              </a:spcBef>
              <a:buFont typeface="Wingdings" panose="05000000000000000000" pitchFamily="2" charset="2"/>
              <a:buChar char="§"/>
            </a:pPr>
            <a:endParaRPr lang="fr-FR" sz="2800" dirty="0" smtClean="0">
              <a:latin typeface="Arial"/>
              <a:cs typeface="Arial"/>
              <a:sym typeface="Wingdings" panose="05000000000000000000" pitchFamily="2" charset="2"/>
            </a:endParaRPr>
          </a:p>
          <a:p>
            <a:pPr marL="285750" indent="-285750">
              <a:lnSpc>
                <a:spcPts val="2400"/>
              </a:lnSpc>
              <a:spcBef>
                <a:spcPts val="1200"/>
              </a:spcBef>
              <a:buFont typeface="Wingdings" panose="05000000000000000000" pitchFamily="2" charset="2"/>
              <a:buChar char="§"/>
            </a:pPr>
            <a:r>
              <a:rPr lang="fr-FR" sz="2800" dirty="0" smtClean="0">
                <a:latin typeface="Arial"/>
                <a:cs typeface="Arial"/>
              </a:rPr>
              <a:t>Perspectives d’amélioration</a:t>
            </a:r>
          </a:p>
          <a:p>
            <a:pPr marL="285750" indent="-285750">
              <a:lnSpc>
                <a:spcPts val="2400"/>
              </a:lnSpc>
              <a:spcBef>
                <a:spcPts val="1200"/>
              </a:spcBef>
              <a:buFont typeface="Arial" panose="020B0604020202020204" pitchFamily="34" charset="0"/>
              <a:buChar char="•"/>
            </a:pPr>
            <a:endParaRPr lang="fr-FR" sz="2800" dirty="0" smtClean="0">
              <a:latin typeface="Arial"/>
              <a:cs typeface="Arial"/>
            </a:endParaRPr>
          </a:p>
          <a:p>
            <a:pPr marL="285750" indent="-285750">
              <a:lnSpc>
                <a:spcPts val="2400"/>
              </a:lnSpc>
              <a:spcBef>
                <a:spcPts val="1200"/>
              </a:spcBef>
              <a:buFont typeface="Arial" panose="020B0604020202020204" pitchFamily="34" charset="0"/>
              <a:buChar char="•"/>
            </a:pPr>
            <a:endParaRPr lang="fr-FR" sz="2800" dirty="0" smtClean="0">
              <a:latin typeface="Arial"/>
              <a:cs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1374" y="2350550"/>
            <a:ext cx="3457379" cy="2154775"/>
          </a:xfrm>
          <a:prstGeom prst="rect">
            <a:avLst/>
          </a:prstGeom>
        </p:spPr>
      </p:pic>
    </p:spTree>
    <p:extLst>
      <p:ext uri="{BB962C8B-B14F-4D97-AF65-F5344CB8AC3E}">
        <p14:creationId xmlns:p14="http://schemas.microsoft.com/office/powerpoint/2010/main" val="2979951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Introduction</a:t>
            </a:r>
            <a:endParaRPr lang="en-US" b="1" dirty="0"/>
          </a:p>
        </p:txBody>
      </p:sp>
      <p:sp>
        <p:nvSpPr>
          <p:cNvPr id="7" name="Text Placeholder 5"/>
          <p:cNvSpPr txBox="1">
            <a:spLocks/>
          </p:cNvSpPr>
          <p:nvPr/>
        </p:nvSpPr>
        <p:spPr>
          <a:xfrm>
            <a:off x="319848" y="2723110"/>
            <a:ext cx="2892764" cy="763576"/>
          </a:xfrm>
          <a:prstGeom prst="rect">
            <a:avLst/>
          </a:prstGeom>
        </p:spPr>
        <p:txBody>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fr-FR" sz="2100" b="1" dirty="0" smtClean="0">
                <a:solidFill>
                  <a:srgbClr val="D37D28"/>
                </a:solidFill>
                <a:latin typeface="Arial" panose="020B0604020202020204" pitchFamily="34" charset="0"/>
                <a:cs typeface="Arial" panose="020B0604020202020204" pitchFamily="34" charset="0"/>
              </a:rPr>
              <a:t>Zones </a:t>
            </a:r>
            <a:r>
              <a:rPr lang="fr-FR" sz="2100" b="1" dirty="0">
                <a:solidFill>
                  <a:srgbClr val="D37D28"/>
                </a:solidFill>
                <a:latin typeface="Arial" panose="020B0604020202020204" pitchFamily="34" charset="0"/>
                <a:cs typeface="Arial" panose="020B0604020202020204" pitchFamily="34" charset="0"/>
              </a:rPr>
              <a:t>de </a:t>
            </a:r>
            <a:r>
              <a:rPr lang="fr-FR" sz="2100" b="1" dirty="0" smtClean="0">
                <a:solidFill>
                  <a:srgbClr val="D37D28"/>
                </a:solidFill>
                <a:latin typeface="Arial" panose="020B0604020202020204" pitchFamily="34" charset="0"/>
                <a:cs typeface="Arial" panose="020B0604020202020204" pitchFamily="34" charset="0"/>
              </a:rPr>
              <a:t>production</a:t>
            </a:r>
            <a:endParaRPr lang="en-US" sz="2100" b="1" dirty="0">
              <a:solidFill>
                <a:srgbClr val="D37D28"/>
              </a:solidFill>
              <a:latin typeface="Arial" panose="020B0604020202020204" pitchFamily="34" charset="0"/>
              <a:cs typeface="Arial" panose="020B0604020202020204" pitchFamily="34" charset="0"/>
            </a:endParaRP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106420" y="1753501"/>
            <a:ext cx="7866380" cy="4113899"/>
          </a:xfrm>
          <a:prstGeom prst="rect">
            <a:avLst/>
          </a:prstGeom>
        </p:spPr>
      </p:pic>
    </p:spTree>
    <p:extLst>
      <p:ext uri="{BB962C8B-B14F-4D97-AF65-F5344CB8AC3E}">
        <p14:creationId xmlns:p14="http://schemas.microsoft.com/office/powerpoint/2010/main" val="3315063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Introduction</a:t>
            </a:r>
            <a:endParaRPr lang="en-US" b="1" dirty="0"/>
          </a:p>
        </p:txBody>
      </p:sp>
      <p:sp>
        <p:nvSpPr>
          <p:cNvPr id="5" name="Text Placeholder 4"/>
          <p:cNvSpPr>
            <a:spLocks noGrp="1"/>
          </p:cNvSpPr>
          <p:nvPr>
            <p:ph type="body" sz="quarter" idx="10"/>
          </p:nvPr>
        </p:nvSpPr>
        <p:spPr>
          <a:xfrm>
            <a:off x="683112" y="2286000"/>
            <a:ext cx="11051688" cy="3957361"/>
          </a:xfrm>
        </p:spPr>
        <p:txBody>
          <a:bodyPr/>
          <a:lstStyle/>
          <a:p>
            <a:pPr marL="225420" indent="-225420" algn="just">
              <a:lnSpc>
                <a:spcPts val="2400"/>
              </a:lnSpc>
              <a:spcBef>
                <a:spcPts val="1800"/>
              </a:spcBef>
            </a:pPr>
            <a:r>
              <a:rPr lang="fr-FR" sz="2000" dirty="0" smtClean="0"/>
              <a:t>Les maladies </a:t>
            </a:r>
            <a:r>
              <a:rPr lang="fr-FR" sz="2000" dirty="0"/>
              <a:t>sont présentes dans toutes les zones où l’arachide est cultivée </a:t>
            </a:r>
            <a:r>
              <a:rPr lang="fr-FR" sz="2000" dirty="0" smtClean="0"/>
              <a:t>et peuvent </a:t>
            </a:r>
            <a:r>
              <a:rPr lang="fr-FR" sz="2000" dirty="0"/>
              <a:t>entrainer une défoliation avant la maturité de la </a:t>
            </a:r>
            <a:r>
              <a:rPr lang="fr-FR" sz="2000" dirty="0" smtClean="0"/>
              <a:t>plante </a:t>
            </a:r>
            <a:r>
              <a:rPr lang="fr-FR" sz="2000" dirty="0"/>
              <a:t>(</a:t>
            </a:r>
            <a:r>
              <a:rPr lang="fr-FR" sz="2000" dirty="0" err="1"/>
              <a:t>Kokalis</a:t>
            </a:r>
            <a:r>
              <a:rPr lang="fr-FR" sz="2000" dirty="0"/>
              <a:t>-Burelle et al., 1997) </a:t>
            </a:r>
            <a:endParaRPr lang="fr-FR" sz="2000" dirty="0" smtClean="0"/>
          </a:p>
          <a:p>
            <a:pPr marL="225420" indent="-225420" algn="just">
              <a:lnSpc>
                <a:spcPts val="2400"/>
              </a:lnSpc>
              <a:spcBef>
                <a:spcPts val="1800"/>
              </a:spcBef>
            </a:pPr>
            <a:r>
              <a:rPr lang="fr-FR" sz="2000" dirty="0" smtClean="0"/>
              <a:t>Réduction du rendement  </a:t>
            </a:r>
            <a:r>
              <a:rPr lang="fr-FR" sz="2000" dirty="0" smtClean="0">
                <a:sym typeface="Wingdings" panose="05000000000000000000" pitchFamily="2" charset="2"/>
              </a:rPr>
              <a:t>  rouille près de 50% (</a:t>
            </a:r>
            <a:r>
              <a:rPr lang="fr-FR" sz="2000" dirty="0"/>
              <a:t>Mayee et al, 1978</a:t>
            </a:r>
            <a:r>
              <a:rPr lang="fr-FR" sz="2000" dirty="0" smtClean="0"/>
              <a:t>)</a:t>
            </a:r>
          </a:p>
          <a:p>
            <a:pPr marL="0" indent="0" algn="just">
              <a:lnSpc>
                <a:spcPts val="2400"/>
              </a:lnSpc>
              <a:spcBef>
                <a:spcPts val="1800"/>
              </a:spcBef>
              <a:buNone/>
            </a:pPr>
            <a:r>
              <a:rPr lang="fr-FR" sz="2000" dirty="0" smtClean="0"/>
              <a:t>                                             </a:t>
            </a:r>
            <a:r>
              <a:rPr lang="fr-FR" sz="2000" dirty="0" smtClean="0">
                <a:sym typeface="Wingdings" panose="05000000000000000000" pitchFamily="2" charset="2"/>
              </a:rPr>
              <a:t> Taches </a:t>
            </a:r>
            <a:r>
              <a:rPr lang="fr-FR" sz="2000" dirty="0">
                <a:sym typeface="Wingdings" panose="05000000000000000000" pitchFamily="2" charset="2"/>
              </a:rPr>
              <a:t>foliaires près de 70% (</a:t>
            </a:r>
            <a:r>
              <a:rPr lang="fr-FR" sz="2000" dirty="0" err="1">
                <a:sym typeface="Wingdings" panose="05000000000000000000" pitchFamily="2" charset="2"/>
              </a:rPr>
              <a:t>Backman</a:t>
            </a:r>
            <a:r>
              <a:rPr lang="fr-FR" sz="2000" dirty="0">
                <a:sym typeface="Wingdings" panose="05000000000000000000" pitchFamily="2" charset="2"/>
              </a:rPr>
              <a:t> et Crawford, 1984</a:t>
            </a:r>
            <a:r>
              <a:rPr lang="fr-FR" sz="2000" dirty="0" smtClean="0">
                <a:sym typeface="Wingdings" panose="05000000000000000000" pitchFamily="2" charset="2"/>
              </a:rPr>
              <a:t>)</a:t>
            </a:r>
          </a:p>
          <a:p>
            <a:pPr marL="0" indent="0" algn="just">
              <a:lnSpc>
                <a:spcPts val="2400"/>
              </a:lnSpc>
              <a:spcBef>
                <a:spcPts val="1800"/>
              </a:spcBef>
              <a:buNone/>
            </a:pPr>
            <a:r>
              <a:rPr lang="fr-FR" sz="2000" dirty="0">
                <a:sym typeface="Wingdings" panose="05000000000000000000" pitchFamily="2" charset="2"/>
              </a:rPr>
              <a:t> </a:t>
            </a:r>
            <a:r>
              <a:rPr lang="fr-FR" sz="2000" dirty="0" smtClean="0">
                <a:sym typeface="Wingdings" panose="05000000000000000000" pitchFamily="2" charset="2"/>
              </a:rPr>
              <a:t>                                             Les deux </a:t>
            </a:r>
            <a:r>
              <a:rPr lang="fr-FR" sz="2000" dirty="0">
                <a:sym typeface="Wingdings" panose="05000000000000000000" pitchFamily="2" charset="2"/>
              </a:rPr>
              <a:t>combinés 50 à 86 % </a:t>
            </a:r>
            <a:r>
              <a:rPr lang="fr-FR" sz="2000" dirty="0" smtClean="0">
                <a:sym typeface="Wingdings" panose="05000000000000000000" pitchFamily="2" charset="2"/>
              </a:rPr>
              <a:t>(</a:t>
            </a:r>
            <a:r>
              <a:rPr lang="fr-FR" sz="2000" dirty="0" err="1">
                <a:sym typeface="Wingdings" panose="05000000000000000000" pitchFamily="2" charset="2"/>
              </a:rPr>
              <a:t>Subrahmanyam</a:t>
            </a:r>
            <a:r>
              <a:rPr lang="fr-FR" sz="2000" dirty="0">
                <a:sym typeface="Wingdings" panose="05000000000000000000" pitchFamily="2" charset="2"/>
              </a:rPr>
              <a:t> et al, 1997</a:t>
            </a:r>
            <a:r>
              <a:rPr lang="fr-FR" sz="2000" dirty="0" smtClean="0">
                <a:sym typeface="Wingdings" panose="05000000000000000000" pitchFamily="2" charset="2"/>
              </a:rPr>
              <a:t>)</a:t>
            </a:r>
          </a:p>
          <a:p>
            <a:pPr algn="just">
              <a:lnSpc>
                <a:spcPts val="2400"/>
              </a:lnSpc>
              <a:spcBef>
                <a:spcPts val="1800"/>
              </a:spcBef>
            </a:pPr>
            <a:r>
              <a:rPr lang="fr-FR" sz="2000" dirty="0" smtClean="0">
                <a:sym typeface="Wingdings" panose="05000000000000000000" pitchFamily="2" charset="2"/>
              </a:rPr>
              <a:t>Contamination par des aflatoxines dépassant </a:t>
            </a:r>
            <a:r>
              <a:rPr lang="fr-FR" sz="2000" dirty="0"/>
              <a:t>69 </a:t>
            </a:r>
            <a:r>
              <a:rPr lang="fr-FR" sz="2000" dirty="0" smtClean="0"/>
              <a:t>% dans certains endroits en </a:t>
            </a:r>
            <a:r>
              <a:rPr lang="fr-FR" sz="2000" dirty="0" err="1" smtClean="0"/>
              <a:t>Haiti</a:t>
            </a:r>
            <a:r>
              <a:rPr lang="fr-FR" sz="2000" dirty="0" smtClean="0"/>
              <a:t> (</a:t>
            </a:r>
            <a:r>
              <a:rPr lang="fr-FR" sz="2000" dirty="0" err="1" smtClean="0"/>
              <a:t>Delva</a:t>
            </a:r>
            <a:r>
              <a:rPr lang="fr-FR" sz="2000" dirty="0" smtClean="0"/>
              <a:t> et Paul 2015)</a:t>
            </a:r>
          </a:p>
          <a:p>
            <a:pPr algn="just">
              <a:lnSpc>
                <a:spcPts val="2400"/>
              </a:lnSpc>
              <a:spcBef>
                <a:spcPts val="1800"/>
              </a:spcBef>
            </a:pPr>
            <a:r>
              <a:rPr lang="fr-FR" sz="2000" dirty="0" smtClean="0">
                <a:sym typeface="Wingdings" panose="05000000000000000000" pitchFamily="2" charset="2"/>
              </a:rPr>
              <a:t>Culture importante dans la lutte contre l’insécurité alimentaire (CNSA 2010).</a:t>
            </a:r>
          </a:p>
        </p:txBody>
      </p:sp>
      <p:sp>
        <p:nvSpPr>
          <p:cNvPr id="7" name="Text Placeholder 5"/>
          <p:cNvSpPr txBox="1">
            <a:spLocks/>
          </p:cNvSpPr>
          <p:nvPr/>
        </p:nvSpPr>
        <p:spPr>
          <a:xfrm>
            <a:off x="688636" y="1752600"/>
            <a:ext cx="10871200" cy="452437"/>
          </a:xfrm>
          <a:prstGeom prst="rect">
            <a:avLst/>
          </a:prstGeom>
        </p:spPr>
        <p:txBody>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fr-FR" sz="2100" b="1" dirty="0" smtClean="0">
                <a:solidFill>
                  <a:srgbClr val="D37D28"/>
                </a:solidFill>
                <a:latin typeface="Arial" panose="020B0604020202020204" pitchFamily="34" charset="0"/>
                <a:cs typeface="Arial" panose="020B0604020202020204" pitchFamily="34" charset="0"/>
              </a:rPr>
              <a:t>Importance et contraintes de la production de l’arachide </a:t>
            </a:r>
            <a:r>
              <a:rPr lang="fr-FR" sz="2100" b="1" dirty="0">
                <a:solidFill>
                  <a:srgbClr val="D37D28"/>
                </a:solidFill>
                <a:latin typeface="Arial" panose="020B0604020202020204" pitchFamily="34" charset="0"/>
                <a:cs typeface="Arial" panose="020B0604020202020204" pitchFamily="34" charset="0"/>
              </a:rPr>
              <a:t>en </a:t>
            </a:r>
            <a:r>
              <a:rPr lang="fr-FR" sz="2100" b="1" dirty="0" smtClean="0">
                <a:solidFill>
                  <a:srgbClr val="D37D28"/>
                </a:solidFill>
                <a:latin typeface="Arial" panose="020B0604020202020204" pitchFamily="34" charset="0"/>
                <a:cs typeface="Arial" panose="020B0604020202020204" pitchFamily="34" charset="0"/>
              </a:rPr>
              <a:t>Haïti</a:t>
            </a:r>
            <a:endParaRPr lang="en-US" sz="2100" b="1" dirty="0">
              <a:solidFill>
                <a:srgbClr val="D37D28"/>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spTree>
    <p:extLst>
      <p:ext uri="{BB962C8B-B14F-4D97-AF65-F5344CB8AC3E}">
        <p14:creationId xmlns:p14="http://schemas.microsoft.com/office/powerpoint/2010/main" val="2919309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Introduction</a:t>
            </a:r>
            <a:endParaRPr lang="en-US" b="1" dirty="0"/>
          </a:p>
        </p:txBody>
      </p:sp>
      <p:sp>
        <p:nvSpPr>
          <p:cNvPr id="5" name="Text Placeholder 4"/>
          <p:cNvSpPr>
            <a:spLocks noGrp="1"/>
          </p:cNvSpPr>
          <p:nvPr>
            <p:ph type="body" sz="quarter" idx="10"/>
          </p:nvPr>
        </p:nvSpPr>
        <p:spPr>
          <a:xfrm>
            <a:off x="683112" y="2362200"/>
            <a:ext cx="11051688" cy="3291840"/>
          </a:xfrm>
        </p:spPr>
        <p:txBody>
          <a:bodyPr/>
          <a:lstStyle/>
          <a:p>
            <a:pPr algn="just">
              <a:lnSpc>
                <a:spcPts val="2400"/>
              </a:lnSpc>
              <a:spcBef>
                <a:spcPts val="1800"/>
              </a:spcBef>
              <a:buFont typeface="Wingdings" panose="05000000000000000000" pitchFamily="2" charset="2"/>
              <a:buChar char="§"/>
            </a:pPr>
            <a:r>
              <a:rPr lang="fr-FR" sz="2800" dirty="0" smtClean="0"/>
              <a:t>Variation des sites de production</a:t>
            </a:r>
          </a:p>
          <a:p>
            <a:pPr algn="just">
              <a:lnSpc>
                <a:spcPts val="2400"/>
              </a:lnSpc>
              <a:spcBef>
                <a:spcPts val="1800"/>
              </a:spcBef>
              <a:buFont typeface="Wingdings" panose="05000000000000000000" pitchFamily="2" charset="2"/>
              <a:buChar char="§"/>
            </a:pPr>
            <a:r>
              <a:rPr lang="fr-FR" sz="2800" dirty="0" smtClean="0"/>
              <a:t>Faible fertilité des sols, pH, Salinité</a:t>
            </a:r>
          </a:p>
          <a:p>
            <a:pPr algn="just">
              <a:lnSpc>
                <a:spcPts val="2400"/>
              </a:lnSpc>
              <a:spcBef>
                <a:spcPts val="1800"/>
              </a:spcBef>
              <a:buFont typeface="Wingdings" panose="05000000000000000000" pitchFamily="2" charset="2"/>
              <a:buChar char="§"/>
            </a:pPr>
            <a:r>
              <a:rPr lang="fr-FR" sz="2800" dirty="0" smtClean="0"/>
              <a:t>Forte pression des pestes et maladies</a:t>
            </a:r>
          </a:p>
          <a:p>
            <a:pPr algn="just">
              <a:lnSpc>
                <a:spcPts val="2400"/>
              </a:lnSpc>
              <a:spcBef>
                <a:spcPts val="1800"/>
              </a:spcBef>
              <a:buFont typeface="Wingdings" panose="05000000000000000000" pitchFamily="2" charset="2"/>
              <a:buChar char="§"/>
            </a:pPr>
            <a:r>
              <a:rPr lang="fr-FR" sz="2800" dirty="0" smtClean="0"/>
              <a:t>Sécheresse, température élevé</a:t>
            </a:r>
          </a:p>
          <a:p>
            <a:pPr algn="just">
              <a:lnSpc>
                <a:spcPts val="2400"/>
              </a:lnSpc>
              <a:spcBef>
                <a:spcPts val="1800"/>
              </a:spcBef>
              <a:buFont typeface="Wingdings" panose="05000000000000000000" pitchFamily="2" charset="2"/>
              <a:buChar char="§"/>
            </a:pPr>
            <a:r>
              <a:rPr lang="fr-FR" sz="2800" dirty="0" smtClean="0"/>
              <a:t>Agriculture avec peu d’intrants et autres</a:t>
            </a:r>
          </a:p>
        </p:txBody>
      </p:sp>
      <p:sp>
        <p:nvSpPr>
          <p:cNvPr id="7" name="Text Placeholder 5"/>
          <p:cNvSpPr txBox="1">
            <a:spLocks/>
          </p:cNvSpPr>
          <p:nvPr/>
        </p:nvSpPr>
        <p:spPr>
          <a:xfrm>
            <a:off x="688636" y="1752600"/>
            <a:ext cx="10871200" cy="452437"/>
          </a:xfrm>
          <a:prstGeom prst="rect">
            <a:avLst/>
          </a:prstGeom>
        </p:spPr>
        <p:txBody>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fr-FR" sz="2100" b="1" dirty="0" smtClean="0">
                <a:solidFill>
                  <a:srgbClr val="D37D28"/>
                </a:solidFill>
                <a:latin typeface="Arial" panose="020B0604020202020204" pitchFamily="34" charset="0"/>
                <a:cs typeface="Arial" panose="020B0604020202020204" pitchFamily="34" charset="0"/>
              </a:rPr>
              <a:t>Facteurs limitants de la production de l’arachide </a:t>
            </a:r>
            <a:r>
              <a:rPr lang="fr-FR" sz="2100" b="1" dirty="0">
                <a:solidFill>
                  <a:srgbClr val="D37D28"/>
                </a:solidFill>
                <a:latin typeface="Arial" panose="020B0604020202020204" pitchFamily="34" charset="0"/>
                <a:cs typeface="Arial" panose="020B0604020202020204" pitchFamily="34" charset="0"/>
              </a:rPr>
              <a:t>en </a:t>
            </a:r>
            <a:r>
              <a:rPr lang="fr-FR" sz="2100" b="1" dirty="0" smtClean="0">
                <a:solidFill>
                  <a:srgbClr val="D37D28"/>
                </a:solidFill>
                <a:latin typeface="Arial" panose="020B0604020202020204" pitchFamily="34" charset="0"/>
                <a:cs typeface="Arial" panose="020B0604020202020204" pitchFamily="34" charset="0"/>
              </a:rPr>
              <a:t>Haïti</a:t>
            </a:r>
            <a:endParaRPr lang="en-US" sz="2100" b="1" dirty="0">
              <a:solidFill>
                <a:srgbClr val="D37D28"/>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7777" b="15556"/>
          <a:stretch/>
        </p:blipFill>
        <p:spPr>
          <a:xfrm>
            <a:off x="8337550" y="1066800"/>
            <a:ext cx="3854450" cy="4916648"/>
          </a:xfrm>
          <a:prstGeom prst="rect">
            <a:avLst/>
          </a:prstGeom>
        </p:spPr>
      </p:pic>
    </p:spTree>
    <p:extLst>
      <p:ext uri="{BB962C8B-B14F-4D97-AF65-F5344CB8AC3E}">
        <p14:creationId xmlns:p14="http://schemas.microsoft.com/office/powerpoint/2010/main" val="4098629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Introduction</a:t>
            </a:r>
            <a:endParaRPr lang="fr-FR" b="1" dirty="0"/>
          </a:p>
        </p:txBody>
      </p:sp>
      <p:sp>
        <p:nvSpPr>
          <p:cNvPr id="2" name="Text Placeholder 1"/>
          <p:cNvSpPr>
            <a:spLocks noGrp="1"/>
          </p:cNvSpPr>
          <p:nvPr>
            <p:ph type="body" sz="quarter" idx="10"/>
          </p:nvPr>
        </p:nvSpPr>
        <p:spPr>
          <a:xfrm>
            <a:off x="457201" y="1981200"/>
            <a:ext cx="11506200" cy="3840162"/>
          </a:xfrm>
        </p:spPr>
        <p:txBody>
          <a:bodyPr/>
          <a:lstStyle/>
          <a:p>
            <a:r>
              <a:rPr lang="en-US" sz="2200" dirty="0" smtClean="0"/>
              <a:t>Culture de </a:t>
            </a:r>
            <a:r>
              <a:rPr lang="en-US" sz="2200" dirty="0" err="1" smtClean="0"/>
              <a:t>l’arachide</a:t>
            </a:r>
            <a:r>
              <a:rPr lang="en-US" sz="2200" dirty="0" smtClean="0"/>
              <a:t> </a:t>
            </a:r>
            <a:r>
              <a:rPr lang="en-US" sz="2200" dirty="0" err="1" smtClean="0"/>
              <a:t>suivant</a:t>
            </a:r>
            <a:r>
              <a:rPr lang="en-US" sz="2200" dirty="0" smtClean="0"/>
              <a:t> </a:t>
            </a:r>
            <a:r>
              <a:rPr lang="en-US" sz="2200" dirty="0" err="1" smtClean="0"/>
              <a:t>différentes</a:t>
            </a:r>
            <a:r>
              <a:rPr lang="en-US" sz="2200" dirty="0" smtClean="0"/>
              <a:t> zone agro </a:t>
            </a:r>
            <a:r>
              <a:rPr lang="en-US" sz="2200" dirty="0" err="1"/>
              <a:t>é</a:t>
            </a:r>
            <a:r>
              <a:rPr lang="en-US" sz="2200" dirty="0" err="1" smtClean="0"/>
              <a:t>cologiques</a:t>
            </a:r>
            <a:endParaRPr lang="fr-FR" sz="2400" dirty="0"/>
          </a:p>
        </p:txBody>
      </p:sp>
      <p:sp>
        <p:nvSpPr>
          <p:cNvPr id="4" name="TextBox 3"/>
          <p:cNvSpPr txBox="1"/>
          <p:nvPr/>
        </p:nvSpPr>
        <p:spPr>
          <a:xfrm>
            <a:off x="2362200" y="5410200"/>
            <a:ext cx="2438400"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Montagne</a:t>
            </a:r>
            <a:endParaRPr lang="fr-FR" sz="2000" b="1" dirty="0">
              <a:latin typeface="Arial" panose="020B0604020202020204" pitchFamily="34" charset="0"/>
              <a:cs typeface="Arial" panose="020B0604020202020204" pitchFamily="34" charset="0"/>
            </a:endParaRPr>
          </a:p>
        </p:txBody>
      </p:sp>
      <p:sp>
        <p:nvSpPr>
          <p:cNvPr id="10" name="TextBox 9"/>
          <p:cNvSpPr txBox="1"/>
          <p:nvPr/>
        </p:nvSpPr>
        <p:spPr>
          <a:xfrm>
            <a:off x="7696200" y="5443043"/>
            <a:ext cx="2286000"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Plaine irriguée</a:t>
            </a:r>
            <a:endParaRPr lang="fr-FR" sz="20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385" t="12222" r="4223" b="20000"/>
          <a:stretch/>
        </p:blipFill>
        <p:spPr>
          <a:xfrm>
            <a:off x="838200" y="2460351"/>
            <a:ext cx="5040099" cy="292805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852" t="9143" r="8518" b="17051"/>
          <a:stretch/>
        </p:blipFill>
        <p:spPr>
          <a:xfrm>
            <a:off x="6019800" y="2460351"/>
            <a:ext cx="5550388" cy="2873649"/>
          </a:xfrm>
          <a:prstGeom prst="rect">
            <a:avLst/>
          </a:prstGeom>
        </p:spPr>
      </p:pic>
    </p:spTree>
    <p:extLst>
      <p:ext uri="{BB962C8B-B14F-4D97-AF65-F5344CB8AC3E}">
        <p14:creationId xmlns:p14="http://schemas.microsoft.com/office/powerpoint/2010/main" val="1509903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Introduction</a:t>
            </a:r>
            <a:endParaRPr lang="en-US" b="1" dirty="0"/>
          </a:p>
        </p:txBody>
      </p:sp>
      <p:sp>
        <p:nvSpPr>
          <p:cNvPr id="7" name="Text Placeholder 5"/>
          <p:cNvSpPr txBox="1">
            <a:spLocks/>
          </p:cNvSpPr>
          <p:nvPr/>
        </p:nvSpPr>
        <p:spPr>
          <a:xfrm>
            <a:off x="688636" y="1752600"/>
            <a:ext cx="10871200" cy="452437"/>
          </a:xfrm>
          <a:prstGeom prst="rect">
            <a:avLst/>
          </a:prstGeom>
        </p:spPr>
        <p:txBody>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fr-FR" sz="2100" b="1" dirty="0" smtClean="0">
                <a:solidFill>
                  <a:srgbClr val="D37D28"/>
                </a:solidFill>
                <a:latin typeface="Arial" panose="020B0604020202020204" pitchFamily="34" charset="0"/>
                <a:cs typeface="Arial" panose="020B0604020202020204" pitchFamily="34" charset="0"/>
              </a:rPr>
              <a:t>Pestes et maladies les plus importantes en Haïti</a:t>
            </a:r>
            <a:endParaRPr lang="en-US" sz="2100" b="1" dirty="0">
              <a:solidFill>
                <a:srgbClr val="D37D28"/>
              </a:solidFill>
              <a:latin typeface="Arial" panose="020B0604020202020204" pitchFamily="34" charset="0"/>
              <a:cs typeface="Arial" panose="020B0604020202020204" pitchFamily="34" charset="0"/>
            </a:endParaRPr>
          </a:p>
        </p:txBody>
      </p:sp>
      <p:sp>
        <p:nvSpPr>
          <p:cNvPr id="9" name="TextBox 8"/>
          <p:cNvSpPr txBox="1"/>
          <p:nvPr/>
        </p:nvSpPr>
        <p:spPr>
          <a:xfrm>
            <a:off x="1095829" y="5183158"/>
            <a:ext cx="2133600" cy="646331"/>
          </a:xfrm>
          <a:prstGeom prst="rect">
            <a:avLst/>
          </a:prstGeom>
          <a:noFill/>
        </p:spPr>
        <p:txBody>
          <a:bodyPr wrap="square" rtlCol="0">
            <a:spAutoFit/>
          </a:bodyPr>
          <a:lstStyle/>
          <a:p>
            <a:pPr algn="ctr"/>
            <a:r>
              <a:rPr lang="en-US" b="1" dirty="0" err="1" smtClean="0"/>
              <a:t>Rouille</a:t>
            </a:r>
            <a:endParaRPr lang="en-US" b="1" dirty="0" smtClean="0"/>
          </a:p>
          <a:p>
            <a:pPr algn="ctr"/>
            <a:r>
              <a:rPr lang="en-US" b="1" dirty="0"/>
              <a:t>(</a:t>
            </a:r>
            <a:r>
              <a:rPr lang="en-US" b="1" i="1" dirty="0" err="1"/>
              <a:t>Puccinia</a:t>
            </a:r>
            <a:r>
              <a:rPr lang="en-US" b="1" i="1" dirty="0"/>
              <a:t> </a:t>
            </a:r>
            <a:r>
              <a:rPr lang="en-US" b="1" i="1" dirty="0" err="1" smtClean="0"/>
              <a:t>arachidis</a:t>
            </a:r>
            <a:r>
              <a:rPr lang="en-US" b="1" dirty="0" smtClean="0"/>
              <a:t>)</a:t>
            </a:r>
            <a:endParaRPr lang="fr-FR" b="1" dirty="0"/>
          </a:p>
        </p:txBody>
      </p:sp>
      <p:sp>
        <p:nvSpPr>
          <p:cNvPr id="13" name="TextBox 12"/>
          <p:cNvSpPr txBox="1"/>
          <p:nvPr/>
        </p:nvSpPr>
        <p:spPr>
          <a:xfrm>
            <a:off x="4800600" y="5183159"/>
            <a:ext cx="2743200" cy="646331"/>
          </a:xfrm>
          <a:prstGeom prst="rect">
            <a:avLst/>
          </a:prstGeom>
          <a:noFill/>
        </p:spPr>
        <p:txBody>
          <a:bodyPr wrap="square" rtlCol="0">
            <a:spAutoFit/>
          </a:bodyPr>
          <a:lstStyle/>
          <a:p>
            <a:pPr algn="ctr"/>
            <a:r>
              <a:rPr lang="fr-FR" b="1" dirty="0" smtClean="0"/>
              <a:t>T</a:t>
            </a:r>
            <a:r>
              <a:rPr lang="fr-FR" b="1" dirty="0"/>
              <a:t>a</a:t>
            </a:r>
            <a:r>
              <a:rPr lang="fr-FR" b="1" dirty="0" smtClean="0"/>
              <a:t>che </a:t>
            </a:r>
            <a:r>
              <a:rPr lang="fr-FR" b="1" dirty="0"/>
              <a:t>foliaire </a:t>
            </a:r>
            <a:r>
              <a:rPr lang="fr-FR" b="1" dirty="0" smtClean="0"/>
              <a:t>précoce (</a:t>
            </a:r>
            <a:r>
              <a:rPr lang="fr-FR" b="1" i="1" dirty="0" err="1" smtClean="0"/>
              <a:t>Cercospora</a:t>
            </a:r>
            <a:r>
              <a:rPr lang="fr-FR" b="1" i="1" dirty="0" smtClean="0"/>
              <a:t> </a:t>
            </a:r>
            <a:r>
              <a:rPr lang="fr-FR" b="1" i="1" dirty="0" err="1" smtClean="0"/>
              <a:t>arachidicola</a:t>
            </a:r>
            <a:r>
              <a:rPr lang="fr-FR" b="1" dirty="0" smtClean="0"/>
              <a:t>)</a:t>
            </a:r>
            <a:endParaRPr lang="fr-FR" b="1" dirty="0"/>
          </a:p>
        </p:txBody>
      </p:sp>
      <p:sp>
        <p:nvSpPr>
          <p:cNvPr id="15" name="TextBox 14"/>
          <p:cNvSpPr txBox="1"/>
          <p:nvPr/>
        </p:nvSpPr>
        <p:spPr>
          <a:xfrm>
            <a:off x="8610600" y="5183158"/>
            <a:ext cx="3124200" cy="646331"/>
          </a:xfrm>
          <a:prstGeom prst="rect">
            <a:avLst/>
          </a:prstGeom>
          <a:noFill/>
        </p:spPr>
        <p:txBody>
          <a:bodyPr wrap="square" rtlCol="0">
            <a:spAutoFit/>
          </a:bodyPr>
          <a:lstStyle/>
          <a:p>
            <a:pPr algn="ctr"/>
            <a:r>
              <a:rPr lang="fr-FR" b="1" dirty="0" smtClean="0"/>
              <a:t>Tache </a:t>
            </a:r>
            <a:r>
              <a:rPr lang="fr-FR" b="1" dirty="0"/>
              <a:t>foliaire </a:t>
            </a:r>
            <a:r>
              <a:rPr lang="fr-FR" b="1" dirty="0" smtClean="0"/>
              <a:t>tardive (</a:t>
            </a:r>
            <a:r>
              <a:rPr lang="fr-FR" b="1" i="1" dirty="0" err="1" smtClean="0"/>
              <a:t>Cercosporidium</a:t>
            </a:r>
            <a:r>
              <a:rPr lang="fr-FR" b="1" i="1" dirty="0" smtClean="0"/>
              <a:t> </a:t>
            </a:r>
            <a:r>
              <a:rPr lang="fr-FR" b="1" i="1" dirty="0" err="1" smtClean="0"/>
              <a:t>personatum</a:t>
            </a:r>
            <a:r>
              <a:rPr lang="fr-FR" b="1" dirty="0" smtClean="0"/>
              <a:t>)</a:t>
            </a:r>
            <a:endParaRPr lang="fr-FR" b="1"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6667" r="35555" b="5555"/>
          <a:stretch/>
        </p:blipFill>
        <p:spPr>
          <a:xfrm rot="5400000">
            <a:off x="691375" y="1754558"/>
            <a:ext cx="2942508" cy="3629024"/>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7037" t="30000" r="11481" b="26666"/>
          <a:stretch/>
        </p:blipFill>
        <p:spPr>
          <a:xfrm>
            <a:off x="4343400" y="2097816"/>
            <a:ext cx="3733800" cy="2942508"/>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4074" t="21111" r="11481" b="27778"/>
          <a:stretch/>
        </p:blipFill>
        <p:spPr>
          <a:xfrm>
            <a:off x="8305800" y="2097816"/>
            <a:ext cx="3646151" cy="2942508"/>
          </a:xfrm>
          <a:prstGeom prst="rect">
            <a:avLst/>
          </a:prstGeom>
        </p:spPr>
      </p:pic>
    </p:spTree>
    <p:extLst>
      <p:ext uri="{BB962C8B-B14F-4D97-AF65-F5344CB8AC3E}">
        <p14:creationId xmlns:p14="http://schemas.microsoft.com/office/powerpoint/2010/main" val="1869252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Methode de travail</a:t>
            </a:r>
            <a:endParaRPr lang="en-US" b="1" dirty="0"/>
          </a:p>
        </p:txBody>
      </p:sp>
      <p:sp>
        <p:nvSpPr>
          <p:cNvPr id="5" name="Text Placeholder 4"/>
          <p:cNvSpPr>
            <a:spLocks noGrp="1"/>
          </p:cNvSpPr>
          <p:nvPr>
            <p:ph type="body" sz="quarter" idx="10"/>
          </p:nvPr>
        </p:nvSpPr>
        <p:spPr>
          <a:xfrm>
            <a:off x="817041" y="2286001"/>
            <a:ext cx="11146359" cy="2362200"/>
          </a:xfrm>
        </p:spPr>
        <p:txBody>
          <a:bodyPr/>
          <a:lstStyle/>
          <a:p>
            <a:pPr marL="225420" indent="-225420" algn="just">
              <a:lnSpc>
                <a:spcPts val="2400"/>
              </a:lnSpc>
              <a:spcBef>
                <a:spcPts val="1800"/>
              </a:spcBef>
            </a:pPr>
            <a:r>
              <a:rPr lang="fr-FR" dirty="0" smtClean="0"/>
              <a:t>Valider le comportement des nouvelles lignées améliorées (Essai sur site </a:t>
            </a:r>
            <a:r>
              <a:rPr lang="fr-FR" dirty="0" err="1" smtClean="0"/>
              <a:t>experimental</a:t>
            </a:r>
            <a:r>
              <a:rPr lang="fr-FR" dirty="0" smtClean="0"/>
              <a:t>, CEP et Tricot à l’avenir)</a:t>
            </a:r>
          </a:p>
          <a:p>
            <a:pPr marL="225420" indent="-225420" algn="just">
              <a:lnSpc>
                <a:spcPts val="2400"/>
              </a:lnSpc>
              <a:spcBef>
                <a:spcPts val="1800"/>
              </a:spcBef>
            </a:pPr>
            <a:r>
              <a:rPr lang="fr-FR" dirty="0" smtClean="0"/>
              <a:t>Evaluer leurs performances agronomiques et technologiques suivant différent systèmes de production et de divers sites</a:t>
            </a:r>
          </a:p>
          <a:p>
            <a:pPr marL="225420" indent="-225420" algn="just">
              <a:lnSpc>
                <a:spcPts val="2400"/>
              </a:lnSpc>
              <a:spcBef>
                <a:spcPts val="1800"/>
              </a:spcBef>
            </a:pPr>
            <a:r>
              <a:rPr lang="fr-FR" dirty="0" smtClean="0"/>
              <a:t>Evaluer les nouvelles lignées vis-à-vis des maladies (rouille et taches foliaires) </a:t>
            </a:r>
            <a:r>
              <a:rPr lang="en-US" dirty="0" err="1" smtClean="0"/>
              <a:t>en</a:t>
            </a:r>
            <a:r>
              <a:rPr lang="en-US" dirty="0" smtClean="0"/>
              <a:t> </a:t>
            </a:r>
            <a:r>
              <a:rPr lang="en-US" dirty="0"/>
              <a:t>se </a:t>
            </a:r>
            <a:r>
              <a:rPr lang="fr-FR" dirty="0"/>
              <a:t>basant</a:t>
            </a:r>
            <a:r>
              <a:rPr lang="en-US" dirty="0"/>
              <a:t> sur </a:t>
            </a:r>
            <a:r>
              <a:rPr lang="fr-FR" dirty="0"/>
              <a:t>l’incidence</a:t>
            </a:r>
            <a:r>
              <a:rPr lang="en-US" dirty="0"/>
              <a:t>, la </a:t>
            </a:r>
            <a:r>
              <a:rPr lang="fr-FR" dirty="0"/>
              <a:t>sévérité</a:t>
            </a:r>
            <a:r>
              <a:rPr lang="en-US" dirty="0"/>
              <a:t> et </a:t>
            </a:r>
            <a:r>
              <a:rPr lang="fr-FR" dirty="0"/>
              <a:t>l’intensité</a:t>
            </a:r>
            <a:r>
              <a:rPr lang="en-US" dirty="0"/>
              <a:t> </a:t>
            </a:r>
            <a:r>
              <a:rPr lang="en-US" dirty="0" smtClean="0"/>
              <a:t>des </a:t>
            </a:r>
            <a:r>
              <a:rPr lang="fr-FR" dirty="0" smtClean="0"/>
              <a:t>symptômes</a:t>
            </a:r>
            <a:r>
              <a:rPr lang="en-US" dirty="0" smtClean="0"/>
              <a:t> </a:t>
            </a:r>
            <a:r>
              <a:rPr lang="en-US" dirty="0"/>
              <a:t>(</a:t>
            </a:r>
            <a:r>
              <a:rPr lang="fr-FR" dirty="0" err="1"/>
              <a:t>imageJ</a:t>
            </a:r>
            <a:r>
              <a:rPr lang="en-US" dirty="0" smtClean="0"/>
              <a:t>)</a:t>
            </a:r>
          </a:p>
          <a:p>
            <a:pPr marL="225420" indent="-225420" algn="just">
              <a:lnSpc>
                <a:spcPts val="2400"/>
              </a:lnSpc>
              <a:spcBef>
                <a:spcPts val="1800"/>
              </a:spcBef>
            </a:pPr>
            <a:r>
              <a:rPr lang="fr-FR" dirty="0" smtClean="0"/>
              <a:t> </a:t>
            </a:r>
          </a:p>
        </p:txBody>
      </p:sp>
      <p:sp>
        <p:nvSpPr>
          <p:cNvPr id="6" name="Text Placeholder 5"/>
          <p:cNvSpPr>
            <a:spLocks noGrp="1"/>
          </p:cNvSpPr>
          <p:nvPr>
            <p:ph type="body" sz="quarter" idx="11"/>
          </p:nvPr>
        </p:nvSpPr>
        <p:spPr>
          <a:xfrm>
            <a:off x="688636" y="1752600"/>
            <a:ext cx="10871200" cy="452437"/>
          </a:xfrm>
        </p:spPr>
        <p:txBody>
          <a:bodyPr/>
          <a:lstStyle/>
          <a:p>
            <a:r>
              <a:rPr lang="fr-FR" dirty="0" smtClean="0"/>
              <a:t>Evaluation nouvelles lignées</a:t>
            </a:r>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spTree>
    <p:extLst>
      <p:ext uri="{BB962C8B-B14F-4D97-AF65-F5344CB8AC3E}">
        <p14:creationId xmlns:p14="http://schemas.microsoft.com/office/powerpoint/2010/main" val="1469679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Methode de travail</a:t>
            </a:r>
            <a:endParaRPr lang="en-US" dirty="0"/>
          </a:p>
        </p:txBody>
      </p:sp>
      <p:sp>
        <p:nvSpPr>
          <p:cNvPr id="6" name="Text Placeholder 5"/>
          <p:cNvSpPr>
            <a:spLocks noGrp="1"/>
          </p:cNvSpPr>
          <p:nvPr>
            <p:ph type="body" sz="quarter" idx="11"/>
          </p:nvPr>
        </p:nvSpPr>
        <p:spPr>
          <a:xfrm>
            <a:off x="688636" y="1752600"/>
            <a:ext cx="10871200" cy="452437"/>
          </a:xfrm>
        </p:spPr>
        <p:txBody>
          <a:bodyPr/>
          <a:lstStyle/>
          <a:p>
            <a:r>
              <a:rPr lang="en-US" dirty="0" smtClean="0"/>
              <a:t>Evaluation des symptoms des maladies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983448"/>
            <a:ext cx="5029200" cy="870527"/>
          </a:xfrm>
          <a:prstGeom prst="rect">
            <a:avLst/>
          </a:prstGeom>
        </p:spPr>
      </p:pic>
      <p:pic>
        <p:nvPicPr>
          <p:cNvPr id="7" name="Image 1"/>
          <p:cNvPicPr/>
          <p:nvPr/>
        </p:nvPicPr>
        <p:blipFill rotWithShape="1">
          <a:blip r:embed="rId4">
            <a:extLst>
              <a:ext uri="{28A0092B-C50C-407E-A947-70E740481C1C}">
                <a14:useLocalDpi xmlns:a14="http://schemas.microsoft.com/office/drawing/2010/main" val="0"/>
              </a:ext>
            </a:extLst>
          </a:blip>
          <a:srcRect t="15672" b="17753"/>
          <a:stretch/>
        </p:blipFill>
        <p:spPr>
          <a:xfrm>
            <a:off x="228599" y="2667000"/>
            <a:ext cx="2298191" cy="2590800"/>
          </a:xfrm>
          <a:prstGeom prst="rect">
            <a:avLst/>
          </a:prstGeom>
        </p:spPr>
      </p:pic>
      <p:sp>
        <p:nvSpPr>
          <p:cNvPr id="2" name="TextBox 1"/>
          <p:cNvSpPr txBox="1"/>
          <p:nvPr/>
        </p:nvSpPr>
        <p:spPr>
          <a:xfrm>
            <a:off x="228600" y="5297269"/>
            <a:ext cx="2667000" cy="646331"/>
          </a:xfrm>
          <a:prstGeom prst="rect">
            <a:avLst/>
          </a:prstGeom>
          <a:noFill/>
        </p:spPr>
        <p:txBody>
          <a:bodyPr wrap="square" rtlCol="0">
            <a:spAutoFit/>
          </a:bodyPr>
          <a:lstStyle/>
          <a:p>
            <a:r>
              <a:rPr lang="fr-FR" dirty="0" smtClean="0"/>
              <a:t>Feuille d’arachide malade pour l’analyse avec </a:t>
            </a:r>
            <a:r>
              <a:rPr lang="fr-FR" dirty="0" err="1" smtClean="0"/>
              <a:t>imageJ</a:t>
            </a:r>
            <a:r>
              <a:rPr lang="fr-FR" dirty="0" smtClean="0"/>
              <a:t> </a:t>
            </a:r>
            <a:endParaRPr lang="fr-FR" dirty="0"/>
          </a:p>
        </p:txBody>
      </p:sp>
    </p:spTree>
    <p:extLst>
      <p:ext uri="{BB962C8B-B14F-4D97-AF65-F5344CB8AC3E}">
        <p14:creationId xmlns:p14="http://schemas.microsoft.com/office/powerpoint/2010/main" val="256025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eed the Future-only branded blank">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9881</TotalTime>
  <Words>1542</Words>
  <Application>Microsoft Office PowerPoint</Application>
  <PresentationFormat>Widescreen</PresentationFormat>
  <Paragraphs>146</Paragraphs>
  <Slides>19</Slides>
  <Notes>18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vt:i4>
      </vt:variant>
    </vt:vector>
  </HeadingPairs>
  <TitlesOfParts>
    <vt:vector size="27" baseType="lpstr">
      <vt:lpstr>Arial</vt:lpstr>
      <vt:lpstr>Calibri</vt:lpstr>
      <vt:lpstr>Gill Sans MT</vt:lpstr>
      <vt:lpstr>Wingdings</vt:lpstr>
      <vt:lpstr>Title Slide</vt:lpstr>
      <vt:lpstr>Content Slides</vt:lpstr>
      <vt:lpstr>Feed the Future-only branded blank</vt:lpstr>
      <vt:lpstr>Closing Slides</vt:lpstr>
      <vt:lpstr>PowerPoint Presentation</vt:lpstr>
      <vt:lpstr>Plan</vt:lpstr>
      <vt:lpstr>Introduction</vt:lpstr>
      <vt:lpstr>Introduction</vt:lpstr>
      <vt:lpstr>Introduction</vt:lpstr>
      <vt:lpstr>Introduction</vt:lpstr>
      <vt:lpstr>Introduction</vt:lpstr>
      <vt:lpstr>Methode de travail</vt:lpstr>
      <vt:lpstr>Methode de travail</vt:lpstr>
      <vt:lpstr>Methode de travail</vt:lpstr>
      <vt:lpstr>Methode de travail</vt:lpstr>
      <vt:lpstr>Methode de travail</vt:lpstr>
      <vt:lpstr>Resultats</vt:lpstr>
      <vt:lpstr>Resultats</vt:lpstr>
      <vt:lpstr>Resultats</vt:lpstr>
      <vt:lpstr>Resultats</vt:lpstr>
      <vt:lpstr>Resultats</vt:lpstr>
      <vt:lpstr>Perspectives d’amelioration</vt:lpstr>
      <vt:lpstr>PowerPoint Presentation</vt:lpstr>
    </vt:vector>
  </TitlesOfParts>
  <Company>Rowe Design House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Miya Rowe</dc:creator>
  <cp:lastModifiedBy>Delva,Lemane</cp:lastModifiedBy>
  <cp:revision>667</cp:revision>
  <cp:lastPrinted>2015-01-30T22:32:16Z</cp:lastPrinted>
  <dcterms:created xsi:type="dcterms:W3CDTF">2015-01-15T01:04:45Z</dcterms:created>
  <dcterms:modified xsi:type="dcterms:W3CDTF">2020-03-07T12:28:17Z</dcterms:modified>
</cp:coreProperties>
</file>