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mp" ContentType="image/png"/>
  <Default Extension="tif" ContentType="image/tif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46"/>
  </p:notesMasterIdLst>
  <p:handoutMasterIdLst>
    <p:handoutMasterId r:id="rId47"/>
  </p:handoutMasterIdLst>
  <p:sldIdLst>
    <p:sldId id="390" r:id="rId5"/>
    <p:sldId id="391" r:id="rId6"/>
    <p:sldId id="385"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288" r:id="rId4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28"/>
    <a:srgbClr val="94A545"/>
    <a:srgbClr val="4799B5"/>
    <a:srgbClr val="000000"/>
    <a:srgbClr val="3C7E94"/>
    <a:srgbClr val="BA6324"/>
    <a:srgbClr val="788D36"/>
    <a:srgbClr val="878A8B"/>
    <a:srgbClr val="558BFF"/>
    <a:srgbClr val="2C5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3368" autoAdjust="0"/>
  </p:normalViewPr>
  <p:slideViewPr>
    <p:cSldViewPr snapToGrid="0" showGuides="1">
      <p:cViewPr>
        <p:scale>
          <a:sx n="80" d="100"/>
          <a:sy n="80" d="100"/>
        </p:scale>
        <p:origin x="1856" y="6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7/13/17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7/13/17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55960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11</a:t>
            </a:fld>
            <a:endParaRPr lang="en-US"/>
          </a:p>
        </p:txBody>
      </p:sp>
    </p:spTree>
    <p:extLst>
      <p:ext uri="{BB962C8B-B14F-4D97-AF65-F5344CB8AC3E}">
        <p14:creationId xmlns:p14="http://schemas.microsoft.com/office/powerpoint/2010/main" val="6351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12</a:t>
            </a:fld>
            <a:endParaRPr lang="en-US"/>
          </a:p>
        </p:txBody>
      </p:sp>
    </p:spTree>
    <p:extLst>
      <p:ext uri="{BB962C8B-B14F-4D97-AF65-F5344CB8AC3E}">
        <p14:creationId xmlns:p14="http://schemas.microsoft.com/office/powerpoint/2010/main" val="185490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13</a:t>
            </a:fld>
            <a:endParaRPr lang="en-US"/>
          </a:p>
        </p:txBody>
      </p:sp>
    </p:spTree>
    <p:extLst>
      <p:ext uri="{BB962C8B-B14F-4D97-AF65-F5344CB8AC3E}">
        <p14:creationId xmlns:p14="http://schemas.microsoft.com/office/powerpoint/2010/main" val="41038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14</a:t>
            </a:fld>
            <a:endParaRPr lang="en-US"/>
          </a:p>
        </p:txBody>
      </p:sp>
    </p:spTree>
    <p:extLst>
      <p:ext uri="{BB962C8B-B14F-4D97-AF65-F5344CB8AC3E}">
        <p14:creationId xmlns:p14="http://schemas.microsoft.com/office/powerpoint/2010/main" val="108397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15</a:t>
            </a:fld>
            <a:endParaRPr lang="en-US"/>
          </a:p>
        </p:txBody>
      </p:sp>
    </p:spTree>
    <p:extLst>
      <p:ext uri="{BB962C8B-B14F-4D97-AF65-F5344CB8AC3E}">
        <p14:creationId xmlns:p14="http://schemas.microsoft.com/office/powerpoint/2010/main" val="78097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16</a:t>
            </a:fld>
            <a:endParaRPr lang="en-US"/>
          </a:p>
        </p:txBody>
      </p:sp>
    </p:spTree>
    <p:extLst>
      <p:ext uri="{BB962C8B-B14F-4D97-AF65-F5344CB8AC3E}">
        <p14:creationId xmlns:p14="http://schemas.microsoft.com/office/powerpoint/2010/main" val="188310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17</a:t>
            </a:fld>
            <a:endParaRPr lang="en-US"/>
          </a:p>
        </p:txBody>
      </p:sp>
    </p:spTree>
    <p:extLst>
      <p:ext uri="{BB962C8B-B14F-4D97-AF65-F5344CB8AC3E}">
        <p14:creationId xmlns:p14="http://schemas.microsoft.com/office/powerpoint/2010/main" val="118340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18</a:t>
            </a:fld>
            <a:endParaRPr lang="en-US"/>
          </a:p>
        </p:txBody>
      </p:sp>
    </p:spTree>
    <p:extLst>
      <p:ext uri="{BB962C8B-B14F-4D97-AF65-F5344CB8AC3E}">
        <p14:creationId xmlns:p14="http://schemas.microsoft.com/office/powerpoint/2010/main" val="1098889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19</a:t>
            </a:fld>
            <a:endParaRPr lang="en-US"/>
          </a:p>
        </p:txBody>
      </p:sp>
    </p:spTree>
    <p:extLst>
      <p:ext uri="{BB962C8B-B14F-4D97-AF65-F5344CB8AC3E}">
        <p14:creationId xmlns:p14="http://schemas.microsoft.com/office/powerpoint/2010/main" val="174141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Please include this slide in your presentation</a:t>
            </a:r>
            <a:r>
              <a:rPr lang="en-US" baseline="0" dirty="0" smtClean="0">
                <a:solidFill>
                  <a:srgbClr val="FFFF00"/>
                </a:solidFill>
              </a:rPr>
              <a:t> in the appropriate location.</a:t>
            </a:r>
            <a:r>
              <a:rPr lang="en-US" dirty="0" smtClean="0">
                <a:solidFill>
                  <a:srgbClr val="FFFF00"/>
                </a:solidFill>
              </a:rPr>
              <a:t> </a:t>
            </a:r>
            <a:r>
              <a:rPr lang="en-US" dirty="0" smtClean="0"/>
              <a:t>Notes: </a:t>
            </a:r>
            <a:r>
              <a:rPr lang="en-US" sz="1200" b="0" i="0" u="none" strike="noStrike" kern="1200" baseline="0" dirty="0" smtClean="0">
                <a:solidFill>
                  <a:schemeClr val="tx1"/>
                </a:solidFill>
                <a:latin typeface="+mn-lt"/>
                <a:ea typeface="+mn-ea"/>
                <a:cs typeface="+mn-cs"/>
              </a:rPr>
              <a:t>Feed the Future connects U.S. Government efforts targeted at global hunger and food security. Led by USAID, Feed the Future draws on the resources and expertise of the U.S. Departments of Agriculture, Commerce, State and Treasury; the Millennium Challenge Corporation; the United States African Development Foundation; the Peace Corps; the Overseas Private Investment Corporation; the Office of the United States Trade Representative; and the U.S. Geological Survey.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290613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20</a:t>
            </a:fld>
            <a:endParaRPr lang="en-US"/>
          </a:p>
        </p:txBody>
      </p:sp>
    </p:spTree>
    <p:extLst>
      <p:ext uri="{BB962C8B-B14F-4D97-AF65-F5344CB8AC3E}">
        <p14:creationId xmlns:p14="http://schemas.microsoft.com/office/powerpoint/2010/main" val="51710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21</a:t>
            </a:fld>
            <a:endParaRPr lang="en-US"/>
          </a:p>
        </p:txBody>
      </p:sp>
    </p:spTree>
    <p:extLst>
      <p:ext uri="{BB962C8B-B14F-4D97-AF65-F5344CB8AC3E}">
        <p14:creationId xmlns:p14="http://schemas.microsoft.com/office/powerpoint/2010/main" val="105632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22</a:t>
            </a:fld>
            <a:endParaRPr lang="en-US"/>
          </a:p>
        </p:txBody>
      </p:sp>
    </p:spTree>
    <p:extLst>
      <p:ext uri="{BB962C8B-B14F-4D97-AF65-F5344CB8AC3E}">
        <p14:creationId xmlns:p14="http://schemas.microsoft.com/office/powerpoint/2010/main" val="139119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23</a:t>
            </a:fld>
            <a:endParaRPr lang="en-US"/>
          </a:p>
        </p:txBody>
      </p:sp>
    </p:spTree>
    <p:extLst>
      <p:ext uri="{BB962C8B-B14F-4D97-AF65-F5344CB8AC3E}">
        <p14:creationId xmlns:p14="http://schemas.microsoft.com/office/powerpoint/2010/main" val="273537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24</a:t>
            </a:fld>
            <a:endParaRPr lang="en-US"/>
          </a:p>
        </p:txBody>
      </p:sp>
    </p:spTree>
    <p:extLst>
      <p:ext uri="{BB962C8B-B14F-4D97-AF65-F5344CB8AC3E}">
        <p14:creationId xmlns:p14="http://schemas.microsoft.com/office/powerpoint/2010/main" val="85017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25</a:t>
            </a:fld>
            <a:endParaRPr lang="en-US"/>
          </a:p>
        </p:txBody>
      </p:sp>
    </p:spTree>
    <p:extLst>
      <p:ext uri="{BB962C8B-B14F-4D97-AF65-F5344CB8AC3E}">
        <p14:creationId xmlns:p14="http://schemas.microsoft.com/office/powerpoint/2010/main" val="10203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26</a:t>
            </a:fld>
            <a:endParaRPr lang="en-US"/>
          </a:p>
        </p:txBody>
      </p:sp>
    </p:spTree>
    <p:extLst>
      <p:ext uri="{BB962C8B-B14F-4D97-AF65-F5344CB8AC3E}">
        <p14:creationId xmlns:p14="http://schemas.microsoft.com/office/powerpoint/2010/main" val="1331035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27</a:t>
            </a:fld>
            <a:endParaRPr lang="en-US"/>
          </a:p>
        </p:txBody>
      </p:sp>
    </p:spTree>
    <p:extLst>
      <p:ext uri="{BB962C8B-B14F-4D97-AF65-F5344CB8AC3E}">
        <p14:creationId xmlns:p14="http://schemas.microsoft.com/office/powerpoint/2010/main" val="599180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28</a:t>
            </a:fld>
            <a:endParaRPr lang="en-US"/>
          </a:p>
        </p:txBody>
      </p:sp>
    </p:spTree>
    <p:extLst>
      <p:ext uri="{BB962C8B-B14F-4D97-AF65-F5344CB8AC3E}">
        <p14:creationId xmlns:p14="http://schemas.microsoft.com/office/powerpoint/2010/main" val="795305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29</a:t>
            </a:fld>
            <a:endParaRPr lang="en-US"/>
          </a:p>
        </p:txBody>
      </p:sp>
    </p:spTree>
    <p:extLst>
      <p:ext uri="{BB962C8B-B14F-4D97-AF65-F5344CB8AC3E}">
        <p14:creationId xmlns:p14="http://schemas.microsoft.com/office/powerpoint/2010/main" val="14753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342333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30</a:t>
            </a:fld>
            <a:endParaRPr lang="en-US"/>
          </a:p>
        </p:txBody>
      </p:sp>
    </p:spTree>
    <p:extLst>
      <p:ext uri="{BB962C8B-B14F-4D97-AF65-F5344CB8AC3E}">
        <p14:creationId xmlns:p14="http://schemas.microsoft.com/office/powerpoint/2010/main" val="62548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31</a:t>
            </a:fld>
            <a:endParaRPr lang="en-US"/>
          </a:p>
        </p:txBody>
      </p:sp>
    </p:spTree>
    <p:extLst>
      <p:ext uri="{BB962C8B-B14F-4D97-AF65-F5344CB8AC3E}">
        <p14:creationId xmlns:p14="http://schemas.microsoft.com/office/powerpoint/2010/main" val="2000206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32</a:t>
            </a:fld>
            <a:endParaRPr lang="en-US"/>
          </a:p>
        </p:txBody>
      </p:sp>
    </p:spTree>
    <p:extLst>
      <p:ext uri="{BB962C8B-B14F-4D97-AF65-F5344CB8AC3E}">
        <p14:creationId xmlns:p14="http://schemas.microsoft.com/office/powerpoint/2010/main" val="1476853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33</a:t>
            </a:fld>
            <a:endParaRPr lang="en-US"/>
          </a:p>
        </p:txBody>
      </p:sp>
    </p:spTree>
    <p:extLst>
      <p:ext uri="{BB962C8B-B14F-4D97-AF65-F5344CB8AC3E}">
        <p14:creationId xmlns:p14="http://schemas.microsoft.com/office/powerpoint/2010/main" val="458822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34</a:t>
            </a:fld>
            <a:endParaRPr lang="en-US"/>
          </a:p>
        </p:txBody>
      </p:sp>
    </p:spTree>
    <p:extLst>
      <p:ext uri="{BB962C8B-B14F-4D97-AF65-F5344CB8AC3E}">
        <p14:creationId xmlns:p14="http://schemas.microsoft.com/office/powerpoint/2010/main" val="1449629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35</a:t>
            </a:fld>
            <a:endParaRPr lang="en-US"/>
          </a:p>
        </p:txBody>
      </p:sp>
    </p:spTree>
    <p:extLst>
      <p:ext uri="{BB962C8B-B14F-4D97-AF65-F5344CB8AC3E}">
        <p14:creationId xmlns:p14="http://schemas.microsoft.com/office/powerpoint/2010/main" val="2106631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36</a:t>
            </a:fld>
            <a:endParaRPr lang="en-US"/>
          </a:p>
        </p:txBody>
      </p:sp>
    </p:spTree>
    <p:extLst>
      <p:ext uri="{BB962C8B-B14F-4D97-AF65-F5344CB8AC3E}">
        <p14:creationId xmlns:p14="http://schemas.microsoft.com/office/powerpoint/2010/main" val="1649835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37</a:t>
            </a:fld>
            <a:endParaRPr lang="en-US"/>
          </a:p>
        </p:txBody>
      </p:sp>
    </p:spTree>
    <p:extLst>
      <p:ext uri="{BB962C8B-B14F-4D97-AF65-F5344CB8AC3E}">
        <p14:creationId xmlns:p14="http://schemas.microsoft.com/office/powerpoint/2010/main" val="1479643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38</a:t>
            </a:fld>
            <a:endParaRPr lang="en-US"/>
          </a:p>
        </p:txBody>
      </p:sp>
    </p:spTree>
    <p:extLst>
      <p:ext uri="{BB962C8B-B14F-4D97-AF65-F5344CB8AC3E}">
        <p14:creationId xmlns:p14="http://schemas.microsoft.com/office/powerpoint/2010/main" val="514960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39</a:t>
            </a:fld>
            <a:endParaRPr lang="en-US"/>
          </a:p>
        </p:txBody>
      </p:sp>
    </p:spTree>
    <p:extLst>
      <p:ext uri="{BB962C8B-B14F-4D97-AF65-F5344CB8AC3E}">
        <p14:creationId xmlns:p14="http://schemas.microsoft.com/office/powerpoint/2010/main" val="19379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1053714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40</a:t>
            </a:fld>
            <a:endParaRPr lang="en-US"/>
          </a:p>
        </p:txBody>
      </p:sp>
    </p:spTree>
    <p:extLst>
      <p:ext uri="{BB962C8B-B14F-4D97-AF65-F5344CB8AC3E}">
        <p14:creationId xmlns:p14="http://schemas.microsoft.com/office/powerpoint/2010/main" val="1917602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41</a:t>
            </a:fld>
            <a:endParaRPr lang="en-US"/>
          </a:p>
        </p:txBody>
      </p:sp>
    </p:spTree>
    <p:extLst>
      <p:ext uri="{BB962C8B-B14F-4D97-AF65-F5344CB8AC3E}">
        <p14:creationId xmlns:p14="http://schemas.microsoft.com/office/powerpoint/2010/main" val="118438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183571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54957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84652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212283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135285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smtClean="0">
                <a:solidFill>
                  <a:schemeClr val="bg1"/>
                </a:solidFill>
                <a:latin typeface="Arial"/>
                <a:cs typeface="Arial"/>
              </a:rPr>
              <a:t>Photo</a:t>
            </a:r>
            <a:r>
              <a:rPr lang="en-US" sz="900" b="0" i="1" baseline="0" dirty="0" smtClean="0">
                <a:solidFill>
                  <a:schemeClr val="bg1"/>
                </a:solidFill>
                <a:latin typeface="Arial"/>
                <a:cs typeface="Arial"/>
              </a:rPr>
              <a:t> Credit Goes Here</a:t>
            </a:r>
            <a:endParaRPr lang="en-US" sz="900" b="0" i="1" dirty="0">
              <a:solidFill>
                <a:schemeClr val="bg1"/>
              </a:solidFill>
              <a:latin typeface="Arial"/>
              <a:cs typeface="Arial"/>
            </a:endParaRPr>
          </a:p>
        </p:txBody>
      </p:sp>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smtClean="0"/>
              <a:t>Photo credit: Name/Organization</a:t>
            </a:r>
            <a:endParaRPr lang="en-US" dirty="0"/>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
        <p:nvSpPr>
          <p:cNvPr id="19" name="Text Placeholder 18"/>
          <p:cNvSpPr>
            <a:spLocks noGrp="1"/>
          </p:cNvSpPr>
          <p:nvPr>
            <p:ph type="body" sz="quarter" idx="14" hasCustomPrompt="1"/>
          </p:nvPr>
        </p:nvSpPr>
        <p:spPr>
          <a:xfrm>
            <a:off x="1021842" y="3829050"/>
            <a:ext cx="7089775"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smtClean="0"/>
              <a:t>TITLE OF PRESENTATION GOES HERE AND HERE</a:t>
            </a:r>
            <a:endParaRPr lang="en-US" dirty="0"/>
          </a:p>
        </p:txBody>
      </p:sp>
    </p:spTree>
    <p:extLst>
      <p:ext uri="{BB962C8B-B14F-4D97-AF65-F5344CB8AC3E}">
        <p14:creationId xmlns:p14="http://schemas.microsoft.com/office/powerpoint/2010/main" val="209962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3739319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0893918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85799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Tree>
    <p:extLst>
      <p:ext uri="{BB962C8B-B14F-4D97-AF65-F5344CB8AC3E}">
        <p14:creationId xmlns:p14="http://schemas.microsoft.com/office/powerpoint/2010/main" val="2749483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smtClean="0"/>
              <a:t>Click to edit Master</a:t>
            </a:r>
            <a:endParaRPr lang="en-US" dirty="0"/>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1339460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999664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tif"/><Relationship Id="rId8"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 Id="rId9" Type="http://schemas.openxmlformats.org/officeDocument/2006/relationships/image" Target="../media/image2.emf"/><Relationship Id="rId10" Type="http://schemas.openxmlformats.org/officeDocument/2006/relationships/image" Target="../media/image1.jpg"/><Relationship Id="rId11"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 Id="rId3"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jpg"/><Relationship Id="rId5"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
        <p:nvSpPr>
          <p:cNvPr id="5" name="Rectangle 4"/>
          <p:cNvSpPr/>
          <p:nvPr userDrawn="1"/>
        </p:nvSpPr>
        <p:spPr>
          <a:xfrm>
            <a:off x="0" y="5102420"/>
            <a:ext cx="9144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3" name="Picture 2" descr="IFAS201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0964" y="6275658"/>
            <a:ext cx="1015304" cy="336101"/>
          </a:xfrm>
          <a:prstGeom prst="rect">
            <a:avLst/>
          </a:prstGeom>
        </p:spPr>
      </p:pic>
      <p:pic>
        <p:nvPicPr>
          <p:cNvPr id="2" name="Picture 1" descr="ilogo_horz_bold.t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84503" y="6327544"/>
            <a:ext cx="1408490" cy="232328"/>
          </a:xfrm>
          <a:prstGeom prst="rect">
            <a:avLst/>
          </a:prstGeom>
        </p:spPr>
      </p:pic>
      <p:pic>
        <p:nvPicPr>
          <p:cNvPr id="4" name="Picture 3" descr="LSU_Logo.ai"/>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51229" y="6337571"/>
            <a:ext cx="752608" cy="212274"/>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6" name="Picture 5" descr="IFAS201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4"/>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dirty="0" err="1" smtClean="0">
                <a:solidFill>
                  <a:schemeClr val="bg1"/>
                </a:solidFill>
                <a:latin typeface="Gill Sans MT"/>
                <a:cs typeface="Gill Sans MT"/>
              </a:rPr>
              <a:t>www.feedthefuture.gov</a:t>
            </a:r>
            <a:endParaRPr lang="en-US" sz="2000" dirty="0" smtClean="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668" y="1580049"/>
            <a:ext cx="4945209" cy="2302837"/>
          </a:xfrm>
          <a:prstGeom prst="rect">
            <a:avLst/>
          </a:prstGeom>
        </p:spPr>
      </p:pic>
      <p:pic>
        <p:nvPicPr>
          <p:cNvPr id="9" name="Picture 8"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7" name="Picture 6" descr="IFAS201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re@tec.ufl.edu" TargetMode="External"/><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4" Type="http://schemas.openxmlformats.org/officeDocument/2006/relationships/image" Target="../media/image28.tmp"/><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1.tmp"/></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2.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3.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4.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5.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6.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62856" y="5672239"/>
            <a:ext cx="5022850" cy="260350"/>
          </a:xfrm>
        </p:spPr>
        <p:txBody>
          <a:bodyPr/>
          <a:lstStyle/>
          <a:p>
            <a:r>
              <a:rPr lang="en-US" i="0" dirty="0" smtClean="0">
                <a:hlinkClick r:id="rId3"/>
              </a:rPr>
              <a:t>wre@tec.ufl.edu</a:t>
            </a:r>
            <a:endParaRPr lang="en-US" i="0" dirty="0" smtClean="0"/>
          </a:p>
          <a:p>
            <a:endParaRPr lang="en-US" i="0" dirty="0"/>
          </a:p>
          <a:p>
            <a:r>
              <a:rPr lang="en-US" i="0" dirty="0"/>
              <a:t>,</a:t>
            </a:r>
          </a:p>
        </p:txBody>
      </p:sp>
      <p:sp>
        <p:nvSpPr>
          <p:cNvPr id="5" name="Text Placeholder 4"/>
          <p:cNvSpPr>
            <a:spLocks noGrp="1"/>
          </p:cNvSpPr>
          <p:nvPr>
            <p:ph type="body" sz="quarter" idx="13"/>
          </p:nvPr>
        </p:nvSpPr>
        <p:spPr>
          <a:xfrm>
            <a:off x="462856" y="5090878"/>
            <a:ext cx="8186737" cy="530261"/>
          </a:xfrm>
        </p:spPr>
        <p:txBody>
          <a:bodyPr/>
          <a:lstStyle/>
          <a:p>
            <a:r>
              <a:rPr lang="en-US" b="0" dirty="0"/>
              <a:t>BY BILL EISENSTADT, PROFESSOR, ECE, </a:t>
            </a:r>
          </a:p>
          <a:p>
            <a:r>
              <a:rPr lang="en-US" b="0" dirty="0"/>
              <a:t>GAINESVILLE, </a:t>
            </a:r>
            <a:r>
              <a:rPr lang="en-US" b="0" dirty="0" smtClean="0"/>
              <a:t>FL, </a:t>
            </a:r>
            <a:r>
              <a:rPr lang="en-US" b="0" dirty="0"/>
              <a:t>32606 </a:t>
            </a:r>
          </a:p>
        </p:txBody>
      </p:sp>
      <p:sp>
        <p:nvSpPr>
          <p:cNvPr id="6" name="Text Placeholder 5"/>
          <p:cNvSpPr>
            <a:spLocks noGrp="1"/>
          </p:cNvSpPr>
          <p:nvPr>
            <p:ph type="body" sz="quarter" idx="14"/>
          </p:nvPr>
        </p:nvSpPr>
        <p:spPr>
          <a:xfrm>
            <a:off x="786767" y="2719341"/>
            <a:ext cx="7089775" cy="1195388"/>
          </a:xfrm>
        </p:spPr>
        <p:txBody>
          <a:bodyPr/>
          <a:lstStyle/>
          <a:p>
            <a:r>
              <a:rPr lang="en-US" b="1" dirty="0" smtClean="0">
                <a:solidFill>
                  <a:schemeClr val="tx1">
                    <a:lumMod val="50000"/>
                    <a:lumOff val="50000"/>
                  </a:schemeClr>
                </a:solidFill>
              </a:rPr>
              <a:t>SESSION 4</a:t>
            </a:r>
            <a:br>
              <a:rPr lang="en-US" b="1" dirty="0" smtClean="0">
                <a:solidFill>
                  <a:schemeClr val="tx1">
                    <a:lumMod val="50000"/>
                    <a:lumOff val="50000"/>
                  </a:schemeClr>
                </a:solidFill>
              </a:rPr>
            </a:br>
            <a:r>
              <a:rPr lang="fr-FR" b="1" dirty="0" smtClean="0">
                <a:solidFill>
                  <a:schemeClr val="tx1">
                    <a:lumMod val="50000"/>
                    <a:lumOff val="50000"/>
                  </a:schemeClr>
                </a:solidFill>
              </a:rPr>
              <a:t>ATELIER DE CONSTRUCTION DE STATIONS MÉTÉO POUR HAÏTI CRDDS</a:t>
            </a:r>
            <a:endParaRPr lang="en-US" dirty="0">
              <a:solidFill>
                <a:schemeClr val="tx1">
                  <a:lumMod val="50000"/>
                  <a:lumOff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464" y="6193606"/>
            <a:ext cx="2177078" cy="571789"/>
          </a:xfrm>
          <a:prstGeom prst="rect">
            <a:avLst/>
          </a:prstGeom>
        </p:spPr>
      </p:pic>
    </p:spTree>
    <p:extLst>
      <p:ext uri="{BB962C8B-B14F-4D97-AF65-F5344CB8AC3E}">
        <p14:creationId xmlns:p14="http://schemas.microsoft.com/office/powerpoint/2010/main" val="36284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32" y="1084520"/>
            <a:ext cx="8385542" cy="1427237"/>
          </a:xfrm>
        </p:spPr>
        <p:txBody>
          <a:bodyPr>
            <a:normAutofit/>
          </a:bodyPr>
          <a:lstStyle/>
          <a:p>
            <a:r>
              <a:rPr lang="fr-FR" dirty="0" smtClean="0"/>
              <a:t>Synthèse de données de </a:t>
            </a:r>
            <a:r>
              <a:rPr lang="fr-FR" dirty="0"/>
              <a:t>la </a:t>
            </a:r>
            <a:r>
              <a:rPr lang="fr-FR" dirty="0" smtClean="0"/>
              <a:t>station de </a:t>
            </a:r>
            <a:r>
              <a:rPr lang="fr-FR" dirty="0"/>
              <a:t>Bas </a:t>
            </a:r>
            <a:r>
              <a:rPr lang="fr-FR" dirty="0" err="1"/>
              <a:t>Boen</a:t>
            </a:r>
            <a:r>
              <a:rPr lang="fr-FR" dirty="0"/>
              <a:t> </a:t>
            </a:r>
            <a:r>
              <a:rPr lang="fr-FR" dirty="0" smtClean="0"/>
              <a:t>en Haïti</a:t>
            </a:r>
            <a:endParaRPr lang="en-US" dirty="0"/>
          </a:p>
        </p:txBody>
      </p:sp>
      <p:pic>
        <p:nvPicPr>
          <p:cNvPr id="3" name="Picture 2"/>
          <p:cNvPicPr>
            <a:picLocks noChangeAspect="1"/>
          </p:cNvPicPr>
          <p:nvPr/>
        </p:nvPicPr>
        <p:blipFill>
          <a:blip r:embed="rId3"/>
          <a:stretch>
            <a:fillRect/>
          </a:stretch>
        </p:blipFill>
        <p:spPr>
          <a:xfrm>
            <a:off x="223283" y="2511757"/>
            <a:ext cx="8239779" cy="2987523"/>
          </a:xfrm>
          <a:prstGeom prst="rect">
            <a:avLst/>
          </a:prstGeom>
        </p:spPr>
      </p:pic>
    </p:spTree>
    <p:extLst>
      <p:ext uri="{BB962C8B-B14F-4D97-AF65-F5344CB8AC3E}">
        <p14:creationId xmlns:p14="http://schemas.microsoft.com/office/powerpoint/2010/main" val="210496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84" y="1078753"/>
            <a:ext cx="9905998" cy="1478570"/>
          </a:xfrm>
        </p:spPr>
        <p:txBody>
          <a:bodyPr/>
          <a:lstStyle/>
          <a:p>
            <a:r>
              <a:rPr lang="en-US" dirty="0"/>
              <a:t>Rapport </a:t>
            </a:r>
            <a:r>
              <a:rPr lang="en-US" dirty="0" err="1" smtClean="0"/>
              <a:t>graphique</a:t>
            </a:r>
            <a:endParaRPr lang="en-US" dirty="0"/>
          </a:p>
        </p:txBody>
      </p:sp>
      <p:pic>
        <p:nvPicPr>
          <p:cNvPr id="3" name="Picture 2"/>
          <p:cNvPicPr>
            <a:picLocks noChangeAspect="1"/>
          </p:cNvPicPr>
          <p:nvPr/>
        </p:nvPicPr>
        <p:blipFill>
          <a:blip r:embed="rId3"/>
          <a:stretch>
            <a:fillRect/>
          </a:stretch>
        </p:blipFill>
        <p:spPr>
          <a:xfrm>
            <a:off x="297711" y="2222203"/>
            <a:ext cx="8610466" cy="3099229"/>
          </a:xfrm>
          <a:prstGeom prst="rect">
            <a:avLst/>
          </a:prstGeom>
        </p:spPr>
      </p:pic>
    </p:spTree>
    <p:extLst>
      <p:ext uri="{BB962C8B-B14F-4D97-AF65-F5344CB8AC3E}">
        <p14:creationId xmlns:p14="http://schemas.microsoft.com/office/powerpoint/2010/main" val="151871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8" y="1233376"/>
            <a:ext cx="9016592" cy="672325"/>
          </a:xfrm>
        </p:spPr>
        <p:txBody>
          <a:bodyPr/>
          <a:lstStyle/>
          <a:p>
            <a:r>
              <a:rPr lang="en-US" dirty="0" smtClean="0"/>
              <a:t>Rapport Weather Underground</a:t>
            </a:r>
            <a:endParaRPr lang="en-US" dirty="0"/>
          </a:p>
        </p:txBody>
      </p:sp>
      <p:sp>
        <p:nvSpPr>
          <p:cNvPr id="3" name="Content Placeholder 2"/>
          <p:cNvSpPr txBox="1">
            <a:spLocks/>
          </p:cNvSpPr>
          <p:nvPr/>
        </p:nvSpPr>
        <p:spPr>
          <a:xfrm>
            <a:off x="329427" y="2169041"/>
            <a:ext cx="8293578" cy="13577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Weather</a:t>
            </a:r>
            <a:r>
              <a:rPr lang="fr-FR" sz="1800" dirty="0" smtClean="0">
                <a:latin typeface="Arial" charset="0"/>
                <a:ea typeface="Arial" charset="0"/>
                <a:cs typeface="Arial" charset="0"/>
              </a:rPr>
              <a:t> underground fournit des données de la ligne Bas </a:t>
            </a:r>
            <a:r>
              <a:rPr lang="fr-FR" sz="1800" dirty="0" err="1" smtClean="0">
                <a:latin typeface="Arial" charset="0"/>
                <a:ea typeface="Arial" charset="0"/>
                <a:cs typeface="Arial" charset="0"/>
              </a:rPr>
              <a:t>Boen</a:t>
            </a:r>
            <a:r>
              <a:rPr lang="fr-FR" sz="1800" dirty="0" smtClean="0">
                <a:latin typeface="Arial" charset="0"/>
                <a:ea typeface="Arial" charset="0"/>
                <a:cs typeface="Arial" charset="0"/>
              </a:rPr>
              <a:t> CRDD, IGANTHIE2, en recherchant le nom ou en regardant sur la carte d'Haïti</a:t>
            </a:r>
          </a:p>
          <a:p>
            <a:r>
              <a:rPr lang="fr-FR" sz="1800" dirty="0" smtClean="0">
                <a:latin typeface="Arial" charset="0"/>
                <a:ea typeface="Arial" charset="0"/>
                <a:cs typeface="Arial" charset="0"/>
              </a:rPr>
              <a:t>Les données sont présentées en format graphique ou tableau</a:t>
            </a:r>
          </a:p>
          <a:p>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fournit des téléchargements de données sous forme de feuille de calcul lorsque vous vous connectez au site Web (mais la station météo doit d’abord être sous votre nom)</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277889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1" y="1245553"/>
            <a:ext cx="8156474" cy="459196"/>
          </a:xfrm>
        </p:spPr>
        <p:txBody>
          <a:bodyPr/>
          <a:lstStyle/>
          <a:p>
            <a:r>
              <a:rPr lang="fr-FR" dirty="0"/>
              <a:t>Bouton de téléchargement de </a:t>
            </a:r>
            <a:r>
              <a:rPr lang="fr-FR" dirty="0" err="1"/>
              <a:t>Weather</a:t>
            </a:r>
            <a:r>
              <a:rPr lang="fr-FR" dirty="0"/>
              <a:t> </a:t>
            </a:r>
            <a:r>
              <a:rPr lang="fr-FR" dirty="0" smtClean="0"/>
              <a:t>Underground</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958" y="2494561"/>
            <a:ext cx="8888819" cy="2816007"/>
          </a:xfrm>
          <a:prstGeom prst="rect">
            <a:avLst/>
          </a:prstGeom>
        </p:spPr>
      </p:pic>
    </p:spTree>
    <p:extLst>
      <p:ext uri="{BB962C8B-B14F-4D97-AF65-F5344CB8AC3E}">
        <p14:creationId xmlns:p14="http://schemas.microsoft.com/office/powerpoint/2010/main" val="406215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86" y="1112021"/>
            <a:ext cx="8309366" cy="382046"/>
          </a:xfrm>
        </p:spPr>
        <p:txBody>
          <a:bodyPr>
            <a:normAutofit fontScale="90000"/>
          </a:bodyPr>
          <a:lstStyle/>
          <a:p>
            <a:r>
              <a:rPr lang="fr-FR" dirty="0"/>
              <a:t>Le tableau des rapports </a:t>
            </a:r>
            <a:r>
              <a:rPr lang="fr-FR" dirty="0" err="1" smtClean="0"/>
              <a:t>Weather</a:t>
            </a:r>
            <a:r>
              <a:rPr lang="fr-FR" dirty="0" smtClean="0"/>
              <a:t> Underground </a:t>
            </a:r>
            <a:r>
              <a:rPr lang="fr-FR" dirty="0"/>
              <a:t>en provenance </a:t>
            </a:r>
            <a:r>
              <a:rPr lang="fr-FR" dirty="0" smtClean="0"/>
              <a:t>de </a:t>
            </a:r>
            <a:r>
              <a:rPr lang="fr-FR" dirty="0"/>
              <a:t>BAS </a:t>
            </a:r>
            <a:r>
              <a:rPr lang="fr-FR" dirty="0" smtClean="0"/>
              <a:t>BOEN en </a:t>
            </a:r>
            <a:r>
              <a:rPr lang="fr-FR" dirty="0" err="1" smtClean="0"/>
              <a:t>haiti</a:t>
            </a:r>
            <a:r>
              <a:rPr lang="fr-FR" dirty="0" smtClean="0"/>
              <a:t>.</a:t>
            </a:r>
            <a:endParaRPr lang="en-US" dirty="0"/>
          </a:p>
        </p:txBody>
      </p:sp>
      <p:pic>
        <p:nvPicPr>
          <p:cNvPr id="3" name="Picture 2"/>
          <p:cNvPicPr>
            <a:picLocks noChangeAspect="1"/>
          </p:cNvPicPr>
          <p:nvPr/>
        </p:nvPicPr>
        <p:blipFill>
          <a:blip r:embed="rId3"/>
          <a:stretch>
            <a:fillRect/>
          </a:stretch>
        </p:blipFill>
        <p:spPr>
          <a:xfrm>
            <a:off x="244549" y="1979177"/>
            <a:ext cx="8452884" cy="3903695"/>
          </a:xfrm>
          <a:prstGeom prst="rect">
            <a:avLst/>
          </a:prstGeom>
        </p:spPr>
      </p:pic>
    </p:spTree>
    <p:extLst>
      <p:ext uri="{BB962C8B-B14F-4D97-AF65-F5344CB8AC3E}">
        <p14:creationId xmlns:p14="http://schemas.microsoft.com/office/powerpoint/2010/main" val="179144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39" y="1124509"/>
            <a:ext cx="8454653" cy="443985"/>
          </a:xfrm>
        </p:spPr>
        <p:txBody>
          <a:bodyPr>
            <a:normAutofit fontScale="90000"/>
          </a:bodyPr>
          <a:lstStyle/>
          <a:p>
            <a:r>
              <a:rPr lang="fr-FR" dirty="0" smtClean="0"/>
              <a:t>rapport de </a:t>
            </a:r>
            <a:r>
              <a:rPr lang="fr-FR" dirty="0" err="1" smtClean="0"/>
              <a:t>telechargement</a:t>
            </a:r>
            <a:r>
              <a:rPr lang="fr-FR" dirty="0" smtClean="0"/>
              <a:t> </a:t>
            </a:r>
            <a:r>
              <a:rPr lang="fr-FR" dirty="0"/>
              <a:t>de la station Haïti Bas </a:t>
            </a:r>
            <a:r>
              <a:rPr lang="fr-FR" dirty="0" err="1" smtClean="0"/>
              <a:t>Boen</a:t>
            </a:r>
            <a:r>
              <a:rPr lang="fr-FR" dirty="0" smtClean="0"/>
              <a:t> sur </a:t>
            </a:r>
            <a:r>
              <a:rPr lang="fr-FR" dirty="0" err="1" smtClean="0"/>
              <a:t>Weather</a:t>
            </a:r>
            <a:r>
              <a:rPr lang="fr-FR" dirty="0" smtClean="0"/>
              <a:t> Underground Cloud</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592" y="3753293"/>
            <a:ext cx="8842348" cy="127469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060" y="2714210"/>
            <a:ext cx="9058940" cy="544898"/>
          </a:xfrm>
          <a:prstGeom prst="rect">
            <a:avLst/>
          </a:prstGeom>
        </p:spPr>
      </p:pic>
    </p:spTree>
    <p:extLst>
      <p:ext uri="{BB962C8B-B14F-4D97-AF65-F5344CB8AC3E}">
        <p14:creationId xmlns:p14="http://schemas.microsoft.com/office/powerpoint/2010/main" val="1215424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8" y="1116419"/>
            <a:ext cx="9016592" cy="768018"/>
          </a:xfrm>
        </p:spPr>
        <p:txBody>
          <a:bodyPr/>
          <a:lstStyle/>
          <a:p>
            <a:r>
              <a:rPr lang="en-US" dirty="0" smtClean="0"/>
              <a:t>Agenda session 4</a:t>
            </a:r>
            <a:endParaRPr lang="en-US" dirty="0"/>
          </a:p>
        </p:txBody>
      </p:sp>
      <p:sp>
        <p:nvSpPr>
          <p:cNvPr id="3" name="Content Placeholder 2"/>
          <p:cNvSpPr txBox="1">
            <a:spLocks/>
          </p:cNvSpPr>
          <p:nvPr/>
        </p:nvSpPr>
        <p:spPr>
          <a:xfrm>
            <a:off x="127407" y="2379026"/>
            <a:ext cx="9016593" cy="19767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15 heures à 16 heures: conférence 4</a:t>
            </a:r>
          </a:p>
          <a:p>
            <a:r>
              <a:rPr lang="fr-FR" sz="1800" dirty="0" err="1" smtClean="0">
                <a:latin typeface="Arial" charset="0"/>
                <a:ea typeface="Arial" charset="0"/>
                <a:cs typeface="Arial" charset="0"/>
              </a:rPr>
              <a:t>Demontrer</a:t>
            </a:r>
            <a:r>
              <a:rPr lang="fr-FR" sz="1800" dirty="0" smtClean="0">
                <a:latin typeface="Arial" charset="0"/>
                <a:ea typeface="Arial" charset="0"/>
                <a:cs typeface="Arial" charset="0"/>
              </a:rPr>
              <a:t> comment les données sont acquises et enregistrées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et téléchargées sur les PC.</a:t>
            </a:r>
          </a:p>
          <a:p>
            <a:r>
              <a:rPr lang="fr-FR" sz="1800" dirty="0" smtClean="0">
                <a:latin typeface="Arial" charset="0"/>
                <a:ea typeface="Arial" charset="0"/>
                <a:cs typeface="Arial" charset="0"/>
              </a:rPr>
              <a:t>Présentez l'utilisation d'un répéteur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pour étendre la couverture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Discutez de la maintenance et de l'installation de la station météorologique aux CRDD.</a:t>
            </a:r>
          </a:p>
          <a:p>
            <a:r>
              <a:rPr lang="fr-FR" sz="1800" dirty="0" smtClean="0">
                <a:latin typeface="Arial" charset="0"/>
                <a:ea typeface="Arial" charset="0"/>
                <a:cs typeface="Arial" charset="0"/>
              </a:rPr>
              <a:t>16h00 - 17h00: récapitulation et questionnaire</a:t>
            </a:r>
          </a:p>
          <a:p>
            <a:r>
              <a:rPr lang="fr-FR" sz="1800" dirty="0" smtClean="0">
                <a:latin typeface="Arial" charset="0"/>
                <a:ea typeface="Arial" charset="0"/>
                <a:cs typeface="Arial" charset="0"/>
              </a:rPr>
              <a:t>Questions et discussions sur les améliorations a </a:t>
            </a:r>
            <a:r>
              <a:rPr lang="fr-FR" sz="1800" dirty="0" err="1" smtClean="0">
                <a:latin typeface="Arial" charset="0"/>
                <a:ea typeface="Arial" charset="0"/>
                <a:cs typeface="Arial" charset="0"/>
              </a:rPr>
              <a:t>etre</a:t>
            </a:r>
            <a:r>
              <a:rPr lang="fr-FR" sz="1800" dirty="0" smtClean="0">
                <a:latin typeface="Arial" charset="0"/>
                <a:ea typeface="Arial" charset="0"/>
                <a:cs typeface="Arial" charset="0"/>
              </a:rPr>
              <a:t> apportées aux ateliers</a:t>
            </a:r>
          </a:p>
          <a:p>
            <a:r>
              <a:rPr lang="fr-FR" sz="1800" dirty="0" smtClean="0">
                <a:latin typeface="Arial" charset="0"/>
                <a:ea typeface="Arial" charset="0"/>
                <a:cs typeface="Arial" charset="0"/>
              </a:rPr>
              <a:t>Questionnaire post-atelier</a:t>
            </a:r>
          </a:p>
          <a:p>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34394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81" y="1139514"/>
            <a:ext cx="9905998" cy="1478570"/>
          </a:xfrm>
        </p:spPr>
        <p:txBody>
          <a:bodyPr/>
          <a:lstStyle/>
          <a:p>
            <a:r>
              <a:rPr lang="en-US" dirty="0" err="1" smtClean="0"/>
              <a:t>repeteur</a:t>
            </a:r>
            <a:r>
              <a:rPr lang="en-US" dirty="0" smtClean="0"/>
              <a:t> </a:t>
            </a:r>
            <a:r>
              <a:rPr lang="en-US" dirty="0" err="1" smtClean="0"/>
              <a:t>Wifi</a:t>
            </a:r>
            <a:r>
              <a:rPr lang="en-US" dirty="0"/>
              <a:t> TP Link </a:t>
            </a:r>
          </a:p>
        </p:txBody>
      </p:sp>
      <p:pic>
        <p:nvPicPr>
          <p:cNvPr id="3" name="Content Placeholder 7"/>
          <p:cNvPicPr>
            <a:picLocks noChangeAspect="1"/>
          </p:cNvPicPr>
          <p:nvPr/>
        </p:nvPicPr>
        <p:blipFill>
          <a:blip r:embed="rId3" cstate="hqprint">
            <a:extLst>
              <a:ext uri="{BEBA8EAE-BF5A-486C-A8C5-ECC9F3942E4B}">
                <a14:imgProps xmlns:a14="http://schemas.microsoft.com/office/drawing/2010/main">
                  <a14:imgLayer r:embed="rId4">
                    <a14:imgEffect>
                      <a14:backgroundRemoval t="6775" b="98332" l="9963" r="89913">
                        <a14:backgroundMark x1="47447" y1="96866" x2="60087" y2="96107"/>
                      </a14:backgroundRemoval>
                    </a14:imgEffect>
                  </a14:imgLayer>
                </a14:imgProps>
              </a:ext>
              <a:ext uri="{28A0092B-C50C-407E-A947-70E740481C1C}">
                <a14:useLocalDpi xmlns:a14="http://schemas.microsoft.com/office/drawing/2010/main"/>
              </a:ext>
            </a:extLst>
          </a:blip>
          <a:stretch>
            <a:fillRect/>
          </a:stretch>
        </p:blipFill>
        <p:spPr>
          <a:xfrm>
            <a:off x="3814396" y="1531087"/>
            <a:ext cx="4242137" cy="5137045"/>
          </a:xfrm>
          <a:prstGeom prst="rect">
            <a:avLst/>
          </a:prstGeom>
        </p:spPr>
      </p:pic>
    </p:spTree>
    <p:extLst>
      <p:ext uri="{BB962C8B-B14F-4D97-AF65-F5344CB8AC3E}">
        <p14:creationId xmlns:p14="http://schemas.microsoft.com/office/powerpoint/2010/main" val="1886002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12" y="1033187"/>
            <a:ext cx="9905998" cy="1478570"/>
          </a:xfrm>
        </p:spPr>
        <p:txBody>
          <a:bodyPr/>
          <a:lstStyle/>
          <a:p>
            <a:r>
              <a:rPr lang="en-US" dirty="0" err="1"/>
              <a:t>repeteur</a:t>
            </a:r>
            <a:r>
              <a:rPr lang="en-US" dirty="0"/>
              <a:t> </a:t>
            </a:r>
            <a:r>
              <a:rPr lang="en-US" dirty="0" err="1"/>
              <a:t>Wifi</a:t>
            </a:r>
            <a:r>
              <a:rPr lang="en-US" dirty="0"/>
              <a:t> TP Link </a:t>
            </a:r>
            <a:r>
              <a:rPr lang="en-US" dirty="0" smtClean="0"/>
              <a:t>- </a:t>
            </a:r>
            <a:r>
              <a:rPr lang="en-US" dirty="0" err="1" smtClean="0"/>
              <a:t>vue</a:t>
            </a:r>
            <a:r>
              <a:rPr lang="en-US" dirty="0" smtClean="0"/>
              <a:t> </a:t>
            </a:r>
            <a:r>
              <a:rPr lang="en-US" dirty="0" err="1" smtClean="0"/>
              <a:t>arriere</a:t>
            </a:r>
            <a:endParaRPr lang="en-US" dirty="0"/>
          </a:p>
        </p:txBody>
      </p:sp>
      <p:pic>
        <p:nvPicPr>
          <p:cNvPr id="3" name="Content Placeholder 2"/>
          <p:cNvPicPr>
            <a:picLocks noChangeAspect="1"/>
          </p:cNvPicPr>
          <p:nvPr/>
        </p:nvPicPr>
        <p:blipFill>
          <a:blip r:embed="rId3" cstate="hqprint">
            <a:extLst>
              <a:ext uri="{BEBA8EAE-BF5A-486C-A8C5-ECC9F3942E4B}">
                <a14:imgProps xmlns:a14="http://schemas.microsoft.com/office/drawing/2010/main">
                  <a14:imgLayer r:embed="rId4">
                    <a14:imgEffect>
                      <a14:backgroundRemoval t="7169" b="95112" l="4759" r="95373">
                        <a14:backgroundMark x1="8526" y1="23836" x2="27826" y2="37430"/>
                      </a14:backgroundRemoval>
                    </a14:imgEffect>
                  </a14:imgLayer>
                </a14:imgProps>
              </a:ext>
              <a:ext uri="{28A0092B-C50C-407E-A947-70E740481C1C}">
                <a14:useLocalDpi xmlns:a14="http://schemas.microsoft.com/office/drawing/2010/main"/>
              </a:ext>
            </a:extLst>
          </a:blip>
          <a:stretch>
            <a:fillRect/>
          </a:stretch>
        </p:blipFill>
        <p:spPr>
          <a:xfrm>
            <a:off x="3388014" y="1033187"/>
            <a:ext cx="4195214" cy="5956663"/>
          </a:xfrm>
          <a:prstGeom prst="rect">
            <a:avLst/>
          </a:prstGeom>
        </p:spPr>
      </p:pic>
    </p:spTree>
    <p:extLst>
      <p:ext uri="{BB962C8B-B14F-4D97-AF65-F5344CB8AC3E}">
        <p14:creationId xmlns:p14="http://schemas.microsoft.com/office/powerpoint/2010/main" val="163428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3" y="1222744"/>
            <a:ext cx="9122917" cy="1182688"/>
          </a:xfrm>
        </p:spPr>
        <p:txBody>
          <a:bodyPr/>
          <a:lstStyle/>
          <a:p>
            <a:r>
              <a:rPr lang="en-US" dirty="0" err="1" smtClean="0"/>
              <a:t>mise</a:t>
            </a:r>
            <a:r>
              <a:rPr lang="en-US" dirty="0" smtClean="0"/>
              <a:t> en </a:t>
            </a:r>
            <a:r>
              <a:rPr lang="en-US" dirty="0" err="1" smtClean="0"/>
              <a:t>marche</a:t>
            </a:r>
            <a:r>
              <a:rPr lang="en-US" dirty="0" smtClean="0"/>
              <a:t> du </a:t>
            </a:r>
            <a:r>
              <a:rPr lang="en-US" dirty="0" err="1" smtClean="0"/>
              <a:t>repeteur</a:t>
            </a:r>
            <a:r>
              <a:rPr lang="en-US" dirty="0" smtClean="0"/>
              <a:t> WIFI TP Link </a:t>
            </a:r>
            <a:endParaRPr lang="en-US" dirty="0"/>
          </a:p>
        </p:txBody>
      </p:sp>
      <p:sp>
        <p:nvSpPr>
          <p:cNvPr id="3" name="Content Placeholder 3"/>
          <p:cNvSpPr txBox="1">
            <a:spLocks/>
          </p:cNvSpPr>
          <p:nvPr/>
        </p:nvSpPr>
        <p:spPr>
          <a:xfrm>
            <a:off x="205745" y="2653524"/>
            <a:ext cx="4591310" cy="33895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Branchez le </a:t>
            </a:r>
            <a:r>
              <a:rPr lang="fr-FR" sz="1800" dirty="0" err="1" smtClean="0">
                <a:latin typeface="Arial" charset="0"/>
                <a:ea typeface="Arial" charset="0"/>
                <a:cs typeface="Arial" charset="0"/>
              </a:rPr>
              <a:t>repeteur</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Attendez que le voyant LED d'alimentation soit bleu fixe</a:t>
            </a:r>
            <a:endParaRPr lang="en-US" sz="1800" dirty="0">
              <a:latin typeface="Arial" charset="0"/>
              <a:ea typeface="Arial" charset="0"/>
              <a:cs typeface="Arial" charset="0"/>
            </a:endParaRPr>
          </a:p>
        </p:txBody>
      </p:sp>
      <p:pic>
        <p:nvPicPr>
          <p:cNvPr id="4" name="Content Placeholder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7054" y="2405432"/>
            <a:ext cx="4049999" cy="3637597"/>
          </a:xfrm>
          <a:prstGeom prst="rect">
            <a:avLst/>
          </a:prstGeom>
        </p:spPr>
      </p:pic>
    </p:spTree>
    <p:extLst>
      <p:ext uri="{BB962C8B-B14F-4D97-AF65-F5344CB8AC3E}">
        <p14:creationId xmlns:p14="http://schemas.microsoft.com/office/powerpoint/2010/main" val="67052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african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982900"/>
            <a:ext cx="13843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ogo_eop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413" y="4962263"/>
            <a:ext cx="1392237"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ogo_treasury_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7613" y="4990838"/>
            <a:ext cx="1296987"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ogo_peace_col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52738"/>
            <a:ext cx="1371600" cy="140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ogo_state_col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433438"/>
            <a:ext cx="14271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5" descr="http://upload.wikimedia.org/wikipedia/commons/thumb/1/1c/USGS_logo_green.svg/800px-USGS_logo_gree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87438"/>
            <a:ext cx="21336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logo_usda_col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91063" y="2197838"/>
            <a:ext cx="11763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logo_opic_colo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9738" y="2121638"/>
            <a:ext cx="1211262"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logo_mcc_colo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70175" y="2013025"/>
            <a:ext cx="1292225" cy="126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logo_usaid_colo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108275"/>
            <a:ext cx="1431925"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descr="U.S. Department of Commer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530275"/>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txBox="1">
            <a:spLocks/>
          </p:cNvSpPr>
          <p:nvPr/>
        </p:nvSpPr>
        <p:spPr bwMode="auto">
          <a:xfrm>
            <a:off x="448041" y="1144866"/>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all" spc="0" normalizeH="0" baseline="0" noProof="0" dirty="0" smtClean="0">
                <a:ln>
                  <a:noFill/>
                </a:ln>
                <a:solidFill>
                  <a:srgbClr val="D37D28"/>
                </a:solidFill>
                <a:effectLst/>
                <a:uLnTx/>
                <a:uFillTx/>
                <a:latin typeface="Arial" panose="020B0604020202020204" pitchFamily="34" charset="0"/>
                <a:ea typeface="+mj-ea"/>
                <a:cs typeface="Arial" panose="020B0604020202020204" pitchFamily="34" charset="0"/>
              </a:rPr>
              <a:t>U.S. Government Partners</a:t>
            </a:r>
            <a:endParaRPr kumimoji="0" lang="en-US" sz="3200" b="0" i="0" u="none" strike="noStrike" kern="1200" cap="all" spc="0" normalizeH="0" baseline="0" noProof="0" dirty="0">
              <a:ln>
                <a:noFill/>
              </a:ln>
              <a:solidFill>
                <a:srgbClr val="D37D2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746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3" y="1010093"/>
            <a:ext cx="8867737" cy="1480400"/>
          </a:xfrm>
        </p:spPr>
        <p:txBody>
          <a:bodyPr>
            <a:normAutofit/>
          </a:bodyPr>
          <a:lstStyle/>
          <a:p>
            <a:r>
              <a:rPr lang="en-US" dirty="0" err="1" smtClean="0"/>
              <a:t>connexion</a:t>
            </a:r>
            <a:r>
              <a:rPr lang="en-US" dirty="0" smtClean="0"/>
              <a:t> du </a:t>
            </a:r>
            <a:r>
              <a:rPr lang="en-US" dirty="0" err="1" smtClean="0"/>
              <a:t>repeteur</a:t>
            </a:r>
            <a:r>
              <a:rPr lang="en-US" dirty="0" smtClean="0"/>
              <a:t> </a:t>
            </a:r>
            <a:r>
              <a:rPr lang="en-US" dirty="0" err="1" smtClean="0"/>
              <a:t>wifi</a:t>
            </a:r>
            <a:r>
              <a:rPr lang="en-US" dirty="0" smtClean="0"/>
              <a:t> TP Link pour les </a:t>
            </a:r>
            <a:r>
              <a:rPr lang="en-US" dirty="0" err="1" smtClean="0"/>
              <a:t>utilisateurs</a:t>
            </a:r>
            <a:r>
              <a:rPr lang="en-US" dirty="0" smtClean="0"/>
              <a:t> de windows</a:t>
            </a:r>
            <a:endParaRPr lang="en-US" dirty="0"/>
          </a:p>
        </p:txBody>
      </p:sp>
      <p:sp>
        <p:nvSpPr>
          <p:cNvPr id="3" name="Content Placeholder 3"/>
          <p:cNvSpPr txBox="1">
            <a:spLocks/>
          </p:cNvSpPr>
          <p:nvPr/>
        </p:nvSpPr>
        <p:spPr>
          <a:xfrm>
            <a:off x="230279" y="2490493"/>
            <a:ext cx="4367078" cy="354609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Connectez-vous au </a:t>
            </a:r>
            <a:r>
              <a:rPr lang="fr-FR" sz="1800" dirty="0" err="1" smtClean="0">
                <a:latin typeface="Arial" charset="0"/>
                <a:ea typeface="Arial" charset="0"/>
                <a:cs typeface="Arial" charset="0"/>
              </a:rPr>
              <a:t>repeteur</a:t>
            </a:r>
            <a:r>
              <a:rPr lang="fr-FR" sz="1800" dirty="0" smtClean="0">
                <a:latin typeface="Arial" charset="0"/>
                <a:ea typeface="Arial" charset="0"/>
                <a:cs typeface="Arial" charset="0"/>
              </a:rPr>
              <a:t>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SSID:</a:t>
            </a:r>
          </a:p>
          <a:p>
            <a:r>
              <a:rPr lang="fr-FR" sz="1800" dirty="0" smtClean="0">
                <a:latin typeface="Arial" charset="0"/>
                <a:ea typeface="Arial" charset="0"/>
                <a:cs typeface="Arial" charset="0"/>
              </a:rPr>
              <a:t>TP-LINK_Extender_2.4GHz ou _5GHz</a:t>
            </a:r>
            <a:endParaRPr lang="en-US" sz="1800" dirty="0">
              <a:latin typeface="Arial" charset="0"/>
              <a:ea typeface="Arial" charset="0"/>
              <a:cs typeface="Arial" charset="0"/>
            </a:endParaRPr>
          </a:p>
        </p:txBody>
      </p:sp>
      <p:pic>
        <p:nvPicPr>
          <p:cNvPr id="4" name="Content Placeholder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4113" y="2212571"/>
            <a:ext cx="4284646" cy="3516643"/>
          </a:xfrm>
          <a:prstGeom prst="rect">
            <a:avLst/>
          </a:prstGeom>
        </p:spPr>
      </p:pic>
    </p:spTree>
    <p:extLst>
      <p:ext uri="{BB962C8B-B14F-4D97-AF65-F5344CB8AC3E}">
        <p14:creationId xmlns:p14="http://schemas.microsoft.com/office/powerpoint/2010/main" val="2094999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3" y="1201478"/>
            <a:ext cx="8995324" cy="706979"/>
          </a:xfrm>
        </p:spPr>
        <p:txBody>
          <a:bodyPr/>
          <a:lstStyle/>
          <a:p>
            <a:r>
              <a:rPr lang="en-US" dirty="0" smtClean="0"/>
              <a:t>Configuration 1 et 2 du </a:t>
            </a:r>
            <a:r>
              <a:rPr lang="en-US" dirty="0" err="1" smtClean="0"/>
              <a:t>repeteur</a:t>
            </a:r>
            <a:r>
              <a:rPr lang="en-US" dirty="0" smtClean="0"/>
              <a:t> </a:t>
            </a:r>
            <a:r>
              <a:rPr lang="en-US" dirty="0" err="1" smtClean="0"/>
              <a:t>wifi</a:t>
            </a:r>
            <a:r>
              <a:rPr lang="en-US" dirty="0" smtClean="0"/>
              <a:t> </a:t>
            </a:r>
            <a:r>
              <a:rPr lang="en-US" dirty="0" err="1" smtClean="0"/>
              <a:t>tP</a:t>
            </a:r>
            <a:r>
              <a:rPr lang="en-US" dirty="0" smtClean="0"/>
              <a:t>-link</a:t>
            </a:r>
            <a:endParaRPr lang="en-US" dirty="0"/>
          </a:p>
        </p:txBody>
      </p:sp>
      <p:sp>
        <p:nvSpPr>
          <p:cNvPr id="3" name="Content Placeholder 5"/>
          <p:cNvSpPr txBox="1">
            <a:spLocks/>
          </p:cNvSpPr>
          <p:nvPr/>
        </p:nvSpPr>
        <p:spPr>
          <a:xfrm>
            <a:off x="382773" y="3366837"/>
            <a:ext cx="4429911" cy="16934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Lancer le navigateur Web</a:t>
            </a:r>
          </a:p>
          <a:p>
            <a:r>
              <a:rPr lang="fr-FR" sz="1800" dirty="0" smtClean="0">
                <a:latin typeface="Arial" charset="0"/>
                <a:ea typeface="Arial" charset="0"/>
                <a:cs typeface="Arial" charset="0"/>
              </a:rPr>
              <a:t>Connectez-vous au </a:t>
            </a:r>
            <a:r>
              <a:rPr lang="fr-FR" sz="1800" dirty="0" err="1" smtClean="0">
                <a:latin typeface="Arial" charset="0"/>
                <a:ea typeface="Arial" charset="0"/>
                <a:cs typeface="Arial" charset="0"/>
              </a:rPr>
              <a:t>repeteur</a:t>
            </a:r>
            <a:r>
              <a:rPr lang="fr-FR" sz="1800" dirty="0" smtClean="0">
                <a:latin typeface="Arial" charset="0"/>
                <a:ea typeface="Arial" charset="0"/>
                <a:cs typeface="Arial" charset="0"/>
              </a:rPr>
              <a:t> TP-Link </a:t>
            </a:r>
          </a:p>
          <a:p>
            <a:r>
              <a:rPr lang="fr-FR" sz="1800" dirty="0" smtClean="0">
                <a:latin typeface="Arial" charset="0"/>
                <a:ea typeface="Arial" charset="0"/>
                <a:cs typeface="Arial" charset="0"/>
              </a:rPr>
              <a:t>Tapez http://</a:t>
            </a:r>
            <a:r>
              <a:rPr lang="fr-FR" sz="1800" dirty="0" err="1" smtClean="0">
                <a:latin typeface="Arial" charset="0"/>
                <a:ea typeface="Arial" charset="0"/>
                <a:cs typeface="Arial" charset="0"/>
              </a:rPr>
              <a:t>tplinkrepeater.net</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Nom d'utilisateur: admin</a:t>
            </a:r>
          </a:p>
          <a:p>
            <a:r>
              <a:rPr lang="fr-FR" sz="1800" dirty="0" smtClean="0">
                <a:latin typeface="Arial" charset="0"/>
                <a:ea typeface="Arial" charset="0"/>
                <a:cs typeface="Arial" charset="0"/>
              </a:rPr>
              <a:t>Mot de passe: admin</a:t>
            </a:r>
          </a:p>
          <a:p>
            <a:r>
              <a:rPr lang="fr-FR" sz="1800" dirty="0" smtClean="0">
                <a:latin typeface="Arial" charset="0"/>
                <a:ea typeface="Arial" charset="0"/>
                <a:cs typeface="Arial" charset="0"/>
              </a:rPr>
              <a:t>Créer un nouveau nom d'utilisateur et mot de passe</a:t>
            </a:r>
            <a:endParaRPr lang="fr-FR" sz="1800" dirty="0">
              <a:latin typeface="Arial" charset="0"/>
              <a:ea typeface="Arial" charset="0"/>
              <a:cs typeface="Arial" charset="0"/>
            </a:endParaRPr>
          </a:p>
        </p:txBody>
      </p:sp>
      <p:pic>
        <p:nvPicPr>
          <p:cNvPr id="4" name="Content Placeholder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7606" y="2317897"/>
            <a:ext cx="3285487" cy="3700788"/>
          </a:xfrm>
          <a:prstGeom prst="rect">
            <a:avLst/>
          </a:prstGeom>
        </p:spPr>
      </p:pic>
    </p:spTree>
    <p:extLst>
      <p:ext uri="{BB962C8B-B14F-4D97-AF65-F5344CB8AC3E}">
        <p14:creationId xmlns:p14="http://schemas.microsoft.com/office/powerpoint/2010/main" val="149046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83" y="1137683"/>
            <a:ext cx="8633817" cy="938139"/>
          </a:xfrm>
        </p:spPr>
        <p:txBody>
          <a:bodyPr/>
          <a:lstStyle/>
          <a:p>
            <a:r>
              <a:rPr lang="en-US" dirty="0" smtClean="0"/>
              <a:t>Configuration 3 du </a:t>
            </a:r>
            <a:r>
              <a:rPr lang="en-US" dirty="0" err="1" smtClean="0"/>
              <a:t>repeteur</a:t>
            </a:r>
            <a:r>
              <a:rPr lang="en-US" dirty="0" smtClean="0"/>
              <a:t> </a:t>
            </a:r>
            <a:r>
              <a:rPr lang="en-US" dirty="0" err="1" smtClean="0"/>
              <a:t>wifi</a:t>
            </a:r>
            <a:r>
              <a:rPr lang="en-US" dirty="0" smtClean="0"/>
              <a:t> </a:t>
            </a:r>
            <a:r>
              <a:rPr lang="en-US" dirty="0" err="1" smtClean="0"/>
              <a:t>tp</a:t>
            </a:r>
            <a:r>
              <a:rPr lang="en-US" dirty="0" smtClean="0"/>
              <a:t>-link</a:t>
            </a:r>
            <a:endParaRPr lang="en-US" dirty="0"/>
          </a:p>
        </p:txBody>
      </p:sp>
      <p:sp>
        <p:nvSpPr>
          <p:cNvPr id="3" name="Content Placeholder 5"/>
          <p:cNvSpPr txBox="1">
            <a:spLocks/>
          </p:cNvSpPr>
          <p:nvPr/>
        </p:nvSpPr>
        <p:spPr>
          <a:xfrm>
            <a:off x="342977" y="3033651"/>
            <a:ext cx="4251880" cy="224718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Sélectionnez le réseau hôte 2.4GHz et 5GHz de votre routeur</a:t>
            </a:r>
          </a:p>
          <a:p>
            <a:r>
              <a:rPr lang="fr-FR" sz="1800" dirty="0" smtClean="0">
                <a:latin typeface="Arial" charset="0"/>
                <a:ea typeface="Arial" charset="0"/>
                <a:cs typeface="Arial" charset="0"/>
              </a:rPr>
              <a:t>Entrer le mot de passe,</a:t>
            </a:r>
          </a:p>
          <a:p>
            <a:r>
              <a:rPr lang="fr-FR" sz="1800" dirty="0" smtClean="0">
                <a:latin typeface="Arial" charset="0"/>
                <a:ea typeface="Arial" charset="0"/>
                <a:cs typeface="Arial" charset="0"/>
              </a:rPr>
              <a:t>Ensuite, cliquez sur Suivant</a:t>
            </a:r>
          </a:p>
          <a:p>
            <a:r>
              <a:rPr lang="fr-FR" sz="1800" dirty="0" smtClean="0">
                <a:latin typeface="Arial" charset="0"/>
                <a:ea typeface="Arial" charset="0"/>
                <a:cs typeface="Arial" charset="0"/>
              </a:rPr>
              <a:t>Clique sur Suivant si votre routeur ne le fournit pas le réseau sans fil 5Ghz</a:t>
            </a:r>
            <a:endParaRPr lang="en-US" sz="1800" dirty="0">
              <a:latin typeface="Arial" charset="0"/>
              <a:ea typeface="Arial" charset="0"/>
              <a:cs typeface="Arial" charset="0"/>
            </a:endParaRPr>
          </a:p>
        </p:txBody>
      </p:sp>
      <p:pic>
        <p:nvPicPr>
          <p:cNvPr id="4" name="Content Placeholder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1398" y="2208010"/>
            <a:ext cx="3613900" cy="3643283"/>
          </a:xfrm>
          <a:prstGeom prst="rect">
            <a:avLst/>
          </a:prstGeom>
        </p:spPr>
      </p:pic>
    </p:spTree>
    <p:extLst>
      <p:ext uri="{BB962C8B-B14F-4D97-AF65-F5344CB8AC3E}">
        <p14:creationId xmlns:p14="http://schemas.microsoft.com/office/powerpoint/2010/main" val="392729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8" y="1137684"/>
            <a:ext cx="8984692" cy="959404"/>
          </a:xfrm>
        </p:spPr>
        <p:txBody>
          <a:bodyPr/>
          <a:lstStyle/>
          <a:p>
            <a:r>
              <a:rPr lang="en-US" dirty="0"/>
              <a:t>Configuration </a:t>
            </a:r>
            <a:r>
              <a:rPr lang="en-US" dirty="0" smtClean="0"/>
              <a:t>4 et 5 </a:t>
            </a:r>
            <a:r>
              <a:rPr lang="en-US" dirty="0"/>
              <a:t>de </a:t>
            </a:r>
            <a:r>
              <a:rPr lang="en-US" dirty="0" err="1"/>
              <a:t>l’extenseur</a:t>
            </a:r>
            <a:r>
              <a:rPr lang="en-US" dirty="0"/>
              <a:t> </a:t>
            </a:r>
            <a:r>
              <a:rPr lang="en-US" dirty="0" err="1"/>
              <a:t>wifi</a:t>
            </a:r>
            <a:r>
              <a:rPr lang="en-US" dirty="0"/>
              <a:t> </a:t>
            </a:r>
            <a:r>
              <a:rPr lang="en-US" dirty="0" err="1"/>
              <a:t>tp</a:t>
            </a:r>
            <a:r>
              <a:rPr lang="en-US" dirty="0"/>
              <a:t>-link</a:t>
            </a:r>
          </a:p>
        </p:txBody>
      </p:sp>
      <p:sp>
        <p:nvSpPr>
          <p:cNvPr id="3" name="Content Placeholder 5"/>
          <p:cNvSpPr txBox="1">
            <a:spLocks/>
          </p:cNvSpPr>
          <p:nvPr/>
        </p:nvSpPr>
        <p:spPr>
          <a:xfrm>
            <a:off x="226979" y="2334129"/>
            <a:ext cx="4424675" cy="229812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Gardez les mêmes SSID sur votre réseau (ou créez de nouveaux noms)</a:t>
            </a:r>
          </a:p>
          <a:p>
            <a:r>
              <a:rPr lang="fr-FR" sz="1800" dirty="0" smtClean="0">
                <a:latin typeface="Arial" charset="0"/>
                <a:ea typeface="Arial" charset="0"/>
                <a:cs typeface="Arial" charset="0"/>
              </a:rPr>
              <a:t>Cliquez sur Suivant</a:t>
            </a:r>
          </a:p>
          <a:p>
            <a:r>
              <a:rPr lang="fr-FR" sz="1800" dirty="0" smtClean="0">
                <a:latin typeface="Arial" charset="0"/>
                <a:ea typeface="Arial" charset="0"/>
                <a:cs typeface="Arial" charset="0"/>
              </a:rPr>
              <a:t>Vérifiez les paramètres sur le formulaire</a:t>
            </a:r>
          </a:p>
          <a:p>
            <a:r>
              <a:rPr lang="fr-FR" sz="1800" dirty="0" smtClean="0">
                <a:latin typeface="Arial" charset="0"/>
                <a:ea typeface="Arial" charset="0"/>
                <a:cs typeface="Arial" charset="0"/>
              </a:rPr>
              <a:t>Cliquez sur Terminer</a:t>
            </a:r>
          </a:p>
          <a:p>
            <a:r>
              <a:rPr lang="fr-FR" sz="1800" dirty="0" smtClean="0">
                <a:latin typeface="Arial" charset="0"/>
                <a:ea typeface="Arial" charset="0"/>
                <a:cs typeface="Arial" charset="0"/>
              </a:rPr>
              <a:t>La LED bleue 2,4 GHz devrait tourner et le 5GHz </a:t>
            </a:r>
            <a:r>
              <a:rPr lang="fr-FR" sz="1800" dirty="0" err="1" smtClean="0">
                <a:latin typeface="Arial" charset="0"/>
                <a:ea typeface="Arial" charset="0"/>
                <a:cs typeface="Arial" charset="0"/>
              </a:rPr>
              <a:t>blueled</a:t>
            </a:r>
            <a:r>
              <a:rPr lang="fr-FR" sz="1800" dirty="0" smtClean="0">
                <a:latin typeface="Arial" charset="0"/>
                <a:ea typeface="Arial" charset="0"/>
                <a:cs typeface="Arial" charset="0"/>
              </a:rPr>
              <a:t> devrait s'allumer s'il y avait un SSID 5 GHz.</a:t>
            </a:r>
          </a:p>
          <a:p>
            <a:r>
              <a:rPr lang="fr-FR" sz="1800" dirty="0" smtClean="0">
                <a:latin typeface="Arial" charset="0"/>
                <a:ea typeface="Arial" charset="0"/>
                <a:cs typeface="Arial" charset="0"/>
              </a:rPr>
              <a:t>Les </a:t>
            </a:r>
            <a:r>
              <a:rPr lang="fr-FR" sz="1800" dirty="0" err="1" smtClean="0">
                <a:latin typeface="Arial" charset="0"/>
                <a:ea typeface="Arial" charset="0"/>
                <a:cs typeface="Arial" charset="0"/>
              </a:rPr>
              <a:t>lumieres</a:t>
            </a:r>
            <a:r>
              <a:rPr lang="fr-FR" sz="1800" dirty="0" smtClean="0">
                <a:latin typeface="Arial" charset="0"/>
                <a:ea typeface="Arial" charset="0"/>
                <a:cs typeface="Arial" charset="0"/>
              </a:rPr>
              <a:t> « LED » allumées de façon continue indiquent le succès de la connexion</a:t>
            </a:r>
            <a:endParaRPr lang="fr-FR" sz="1800" dirty="0">
              <a:latin typeface="Arial" charset="0"/>
              <a:ea typeface="Arial" charset="0"/>
              <a:cs typeface="Arial" charset="0"/>
            </a:endParaRPr>
          </a:p>
        </p:txBody>
      </p:sp>
      <p:pic>
        <p:nvPicPr>
          <p:cNvPr id="4" name="Content Placeholder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6036" y="1997174"/>
            <a:ext cx="3851324" cy="3992757"/>
          </a:xfrm>
          <a:prstGeom prst="rect">
            <a:avLst/>
          </a:prstGeom>
        </p:spPr>
      </p:pic>
    </p:spTree>
    <p:extLst>
      <p:ext uri="{BB962C8B-B14F-4D97-AF65-F5344CB8AC3E}">
        <p14:creationId xmlns:p14="http://schemas.microsoft.com/office/powerpoint/2010/main" val="2082974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1116419"/>
            <a:ext cx="9303668" cy="1076362"/>
          </a:xfrm>
        </p:spPr>
        <p:txBody>
          <a:bodyPr/>
          <a:lstStyle/>
          <a:p>
            <a:pPr algn="ctr"/>
            <a:r>
              <a:rPr lang="en-US" dirty="0" err="1" smtClean="0"/>
              <a:t>Repeteur</a:t>
            </a:r>
            <a:r>
              <a:rPr lang="en-US" dirty="0" smtClean="0"/>
              <a:t> WIFI TP Link : </a:t>
            </a:r>
            <a:r>
              <a:rPr lang="en-US" dirty="0" err="1" smtClean="0"/>
              <a:t>RELOCAliser</a:t>
            </a:r>
            <a:endParaRPr lang="en-US" dirty="0"/>
          </a:p>
        </p:txBody>
      </p:sp>
      <p:sp>
        <p:nvSpPr>
          <p:cNvPr id="3" name="Content Placeholder 5"/>
          <p:cNvSpPr txBox="1">
            <a:spLocks/>
          </p:cNvSpPr>
          <p:nvPr/>
        </p:nvSpPr>
        <p:spPr>
          <a:xfrm>
            <a:off x="0" y="2864690"/>
            <a:ext cx="4581761" cy="257827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Branchez le prolongateur à mi-chemin entre votre routeur Wi-Fi et la station météorologique.</a:t>
            </a:r>
          </a:p>
          <a:p>
            <a:r>
              <a:rPr lang="fr-FR" sz="1800" dirty="0" smtClean="0">
                <a:latin typeface="Arial" charset="0"/>
                <a:ea typeface="Arial" charset="0"/>
                <a:cs typeface="Arial" charset="0"/>
              </a:rPr>
              <a:t>Attendez que le voyant soit bleu fixe.</a:t>
            </a:r>
          </a:p>
          <a:p>
            <a:r>
              <a:rPr lang="fr-FR" sz="1800" dirty="0" smtClean="0">
                <a:latin typeface="Arial" charset="0"/>
                <a:ea typeface="Arial" charset="0"/>
                <a:cs typeface="Arial" charset="0"/>
              </a:rPr>
              <a:t>Si la </a:t>
            </a:r>
            <a:r>
              <a:rPr lang="fr-FR" sz="1800" dirty="0" err="1" smtClean="0">
                <a:latin typeface="Arial" charset="0"/>
                <a:ea typeface="Arial" charset="0"/>
                <a:cs typeface="Arial" charset="0"/>
              </a:rPr>
              <a:t>lumiere</a:t>
            </a:r>
            <a:r>
              <a:rPr lang="fr-FR" sz="1800" dirty="0" smtClean="0">
                <a:latin typeface="Arial" charset="0"/>
                <a:ea typeface="Arial" charset="0"/>
                <a:cs typeface="Arial" charset="0"/>
              </a:rPr>
              <a:t> LED n'est pas bleue, le prolongateur doit être déplacée et </a:t>
            </a:r>
            <a:r>
              <a:rPr lang="fr-FR" sz="1800" dirty="0" err="1" smtClean="0">
                <a:latin typeface="Arial" charset="0"/>
                <a:ea typeface="Arial" charset="0"/>
                <a:cs typeface="Arial" charset="0"/>
              </a:rPr>
              <a:t>situee</a:t>
            </a:r>
            <a:r>
              <a:rPr lang="fr-FR" sz="1800" dirty="0" smtClean="0">
                <a:latin typeface="Arial" charset="0"/>
                <a:ea typeface="Arial" charset="0"/>
                <a:cs typeface="Arial" charset="0"/>
              </a:rPr>
              <a:t> plus près du routeur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a:t>
            </a:r>
            <a:endParaRPr lang="en-US" sz="1800" dirty="0">
              <a:latin typeface="Arial" charset="0"/>
              <a:ea typeface="Arial" charset="0"/>
              <a:cs typeface="Arial" charset="0"/>
            </a:endParaRPr>
          </a:p>
        </p:txBody>
      </p:sp>
      <p:pic>
        <p:nvPicPr>
          <p:cNvPr id="4" name="Content Placeholder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2530" y="2604976"/>
            <a:ext cx="4294273" cy="2302585"/>
          </a:xfrm>
          <a:prstGeom prst="rect">
            <a:avLst/>
          </a:prstGeom>
        </p:spPr>
      </p:pic>
    </p:spTree>
    <p:extLst>
      <p:ext uri="{BB962C8B-B14F-4D97-AF65-F5344CB8AC3E}">
        <p14:creationId xmlns:p14="http://schemas.microsoft.com/office/powerpoint/2010/main" val="1729925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7" y="1158948"/>
            <a:ext cx="8495597" cy="714855"/>
          </a:xfrm>
        </p:spPr>
        <p:txBody>
          <a:bodyPr/>
          <a:lstStyle/>
          <a:p>
            <a:r>
              <a:rPr lang="en-US" dirty="0" err="1" smtClean="0"/>
              <a:t>Repeteur</a:t>
            </a:r>
            <a:r>
              <a:rPr lang="en-US" dirty="0" smtClean="0"/>
              <a:t> </a:t>
            </a:r>
            <a:r>
              <a:rPr lang="en-US" dirty="0" err="1" smtClean="0"/>
              <a:t>wifi</a:t>
            </a:r>
            <a:r>
              <a:rPr lang="en-US" dirty="0" smtClean="0"/>
              <a:t> TP Link: </a:t>
            </a:r>
            <a:r>
              <a:rPr lang="en-US" dirty="0" err="1" smtClean="0"/>
              <a:t>RELOCAliser</a:t>
            </a:r>
            <a:endParaRPr lang="en-US" dirty="0"/>
          </a:p>
        </p:txBody>
      </p:sp>
      <p:pic>
        <p:nvPicPr>
          <p:cNvPr id="3" name="Content Placeholder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483" y="2208563"/>
            <a:ext cx="8246497" cy="3590129"/>
          </a:xfrm>
          <a:prstGeom prst="rect">
            <a:avLst/>
          </a:prstGeom>
        </p:spPr>
      </p:pic>
    </p:spTree>
    <p:extLst>
      <p:ext uri="{BB962C8B-B14F-4D97-AF65-F5344CB8AC3E}">
        <p14:creationId xmlns:p14="http://schemas.microsoft.com/office/powerpoint/2010/main" val="807404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7432"/>
            <a:ext cx="9526955" cy="1172055"/>
          </a:xfrm>
        </p:spPr>
        <p:txBody>
          <a:bodyPr/>
          <a:lstStyle/>
          <a:p>
            <a:r>
              <a:rPr lang="en-US" dirty="0" err="1" smtClean="0"/>
              <a:t>L’extenseur</a:t>
            </a:r>
            <a:r>
              <a:rPr lang="en-US" dirty="0" smtClean="0"/>
              <a:t> TP Link </a:t>
            </a:r>
            <a:r>
              <a:rPr lang="en-US" dirty="0" err="1" smtClean="0"/>
              <a:t>Wifi</a:t>
            </a:r>
            <a:r>
              <a:rPr lang="en-US" dirty="0" smtClean="0"/>
              <a:t> : </a:t>
            </a:r>
            <a:r>
              <a:rPr lang="en-US" dirty="0" err="1"/>
              <a:t>autres</a:t>
            </a:r>
            <a:r>
              <a:rPr lang="en-US" dirty="0"/>
              <a:t> </a:t>
            </a:r>
            <a:r>
              <a:rPr lang="en-US" dirty="0" err="1"/>
              <a:t>utilisations</a:t>
            </a:r>
            <a:r>
              <a:rPr lang="en-US" dirty="0"/>
              <a:t/>
            </a:r>
            <a:br>
              <a:rPr lang="en-US" dirty="0"/>
            </a:br>
            <a:endParaRPr lang="en-US" dirty="0"/>
          </a:p>
        </p:txBody>
      </p:sp>
      <p:sp>
        <p:nvSpPr>
          <p:cNvPr id="3" name="Content Placeholder 5"/>
          <p:cNvSpPr txBox="1">
            <a:spLocks/>
          </p:cNvSpPr>
          <p:nvPr/>
        </p:nvSpPr>
        <p:spPr>
          <a:xfrm>
            <a:off x="460928" y="2434856"/>
            <a:ext cx="7789937" cy="34095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Le </a:t>
            </a:r>
            <a:r>
              <a:rPr lang="fr-FR" sz="1800" dirty="0" err="1" smtClean="0">
                <a:latin typeface="Arial" charset="0"/>
                <a:ea typeface="Arial" charset="0"/>
                <a:cs typeface="Arial" charset="0"/>
              </a:rPr>
              <a:t>repeteur</a:t>
            </a:r>
            <a:r>
              <a:rPr lang="fr-FR" sz="1800" dirty="0" smtClean="0">
                <a:latin typeface="Arial" charset="0"/>
                <a:ea typeface="Arial" charset="0"/>
                <a:cs typeface="Arial" charset="0"/>
              </a:rPr>
              <a:t> WIFI TP LINK a une capacité supplémentaire</a:t>
            </a:r>
          </a:p>
          <a:p>
            <a:r>
              <a:rPr lang="fr-FR" sz="1800" dirty="0" smtClean="0">
                <a:latin typeface="Arial" charset="0"/>
                <a:ea typeface="Arial" charset="0"/>
                <a:cs typeface="Arial" charset="0"/>
              </a:rPr>
              <a:t>Si vous connectez un câble Ethernet, le TP-Link peut être utilisé comme un routeur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Voir les manuels à:</a:t>
            </a:r>
          </a:p>
          <a:p>
            <a:r>
              <a:rPr lang="fr-FR" sz="1800" dirty="0" smtClean="0">
                <a:latin typeface="Arial" charset="0"/>
                <a:ea typeface="Arial" charset="0"/>
                <a:cs typeface="Arial" charset="0"/>
              </a:rPr>
              <a:t>Http://</a:t>
            </a:r>
            <a:r>
              <a:rPr lang="fr-FR" sz="1800" dirty="0" err="1" smtClean="0">
                <a:latin typeface="Arial" charset="0"/>
                <a:ea typeface="Arial" charset="0"/>
                <a:cs typeface="Arial" charset="0"/>
              </a:rPr>
              <a:t>static.tp-link.com</a:t>
            </a:r>
            <a:r>
              <a:rPr lang="fr-FR" sz="1800" dirty="0" smtClean="0">
                <a:latin typeface="Arial" charset="0"/>
                <a:ea typeface="Arial" charset="0"/>
                <a:cs typeface="Arial" charset="0"/>
              </a:rPr>
              <a:t>/RE450(US)_V1_UG_1476516845115n.pdf</a:t>
            </a:r>
          </a:p>
          <a:p>
            <a:r>
              <a:rPr lang="fr-FR" sz="1800" dirty="0" smtClean="0">
                <a:latin typeface="Arial" charset="0"/>
                <a:ea typeface="Arial" charset="0"/>
                <a:cs typeface="Arial" charset="0"/>
              </a:rPr>
              <a:t>Http://</a:t>
            </a:r>
            <a:r>
              <a:rPr lang="fr-FR" sz="1800" dirty="0" err="1" smtClean="0">
                <a:latin typeface="Arial" charset="0"/>
                <a:ea typeface="Arial" charset="0"/>
                <a:cs typeface="Arial" charset="0"/>
              </a:rPr>
              <a:t>www.tp-link.com</a:t>
            </a:r>
            <a:r>
              <a:rPr lang="fr-FR" sz="1800" dirty="0" smtClean="0">
                <a:latin typeface="Arial" charset="0"/>
                <a:ea typeface="Arial" charset="0"/>
                <a:cs typeface="Arial" charset="0"/>
              </a:rPr>
              <a:t>/us/</a:t>
            </a:r>
            <a:r>
              <a:rPr lang="fr-FR" sz="1800" dirty="0" err="1" smtClean="0">
                <a:latin typeface="Arial" charset="0"/>
                <a:ea typeface="Arial" charset="0"/>
                <a:cs typeface="Arial" charset="0"/>
              </a:rPr>
              <a:t>download</a:t>
            </a:r>
            <a:r>
              <a:rPr lang="fr-FR" sz="1800" dirty="0" smtClean="0">
                <a:latin typeface="Arial" charset="0"/>
                <a:ea typeface="Arial" charset="0"/>
                <a:cs typeface="Arial" charset="0"/>
              </a:rPr>
              <a:t>/RE450.html</a:t>
            </a:r>
            <a:endParaRPr lang="fr-FR" sz="1800" dirty="0">
              <a:latin typeface="Arial" charset="0"/>
              <a:ea typeface="Arial" charset="0"/>
              <a:cs typeface="Arial" charset="0"/>
            </a:endParaRPr>
          </a:p>
        </p:txBody>
      </p:sp>
    </p:spTree>
    <p:extLst>
      <p:ext uri="{BB962C8B-B14F-4D97-AF65-F5344CB8AC3E}">
        <p14:creationId xmlns:p14="http://schemas.microsoft.com/office/powerpoint/2010/main" val="1140965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1" y="1158949"/>
            <a:ext cx="9218611" cy="842446"/>
          </a:xfrm>
        </p:spPr>
        <p:txBody>
          <a:bodyPr/>
          <a:lstStyle/>
          <a:p>
            <a:r>
              <a:rPr lang="en-US" dirty="0" smtClean="0"/>
              <a:t>Agenda session 4</a:t>
            </a:r>
            <a:endParaRPr lang="en-US" dirty="0"/>
          </a:p>
        </p:txBody>
      </p:sp>
      <p:sp>
        <p:nvSpPr>
          <p:cNvPr id="3" name="Content Placeholder 2"/>
          <p:cNvSpPr txBox="1">
            <a:spLocks/>
          </p:cNvSpPr>
          <p:nvPr/>
        </p:nvSpPr>
        <p:spPr>
          <a:xfrm>
            <a:off x="350871" y="2158410"/>
            <a:ext cx="8165807" cy="23462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15 heures à 16 heures: conférence 4</a:t>
            </a:r>
          </a:p>
          <a:p>
            <a:r>
              <a:rPr lang="fr-FR" sz="1800" dirty="0" err="1" smtClean="0">
                <a:latin typeface="Arial" charset="0"/>
                <a:ea typeface="Arial" charset="0"/>
                <a:cs typeface="Arial" charset="0"/>
              </a:rPr>
              <a:t>Demontrer</a:t>
            </a:r>
            <a:r>
              <a:rPr lang="fr-FR" sz="1800" dirty="0" smtClean="0">
                <a:latin typeface="Arial" charset="0"/>
                <a:ea typeface="Arial" charset="0"/>
                <a:cs typeface="Arial" charset="0"/>
              </a:rPr>
              <a:t> comment les données sont acquises et enregistrées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et téléchargées sur les PC.</a:t>
            </a:r>
          </a:p>
          <a:p>
            <a:r>
              <a:rPr lang="fr-FR" sz="1800" dirty="0" smtClean="0">
                <a:latin typeface="Arial" charset="0"/>
                <a:ea typeface="Arial" charset="0"/>
                <a:cs typeface="Arial" charset="0"/>
              </a:rPr>
              <a:t>Présentez l'utilisation d'un répéteur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pour étendre la couverture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Discutez de la maintenance et de l'installation de la station météorologique aux CRDD.</a:t>
            </a:r>
          </a:p>
          <a:p>
            <a:r>
              <a:rPr lang="fr-FR" sz="1800" dirty="0" smtClean="0">
                <a:latin typeface="Arial" charset="0"/>
                <a:ea typeface="Arial" charset="0"/>
                <a:cs typeface="Arial" charset="0"/>
              </a:rPr>
              <a:t>16h00 - 17h00: récapitulation et questionnaire</a:t>
            </a:r>
          </a:p>
          <a:p>
            <a:r>
              <a:rPr lang="fr-FR" sz="1800" dirty="0" smtClean="0">
                <a:latin typeface="Arial" charset="0"/>
                <a:ea typeface="Arial" charset="0"/>
                <a:cs typeface="Arial" charset="0"/>
              </a:rPr>
              <a:t>Questions et discussions sur les améliorations a </a:t>
            </a:r>
            <a:r>
              <a:rPr lang="fr-FR" sz="1800" dirty="0" err="1" smtClean="0">
                <a:latin typeface="Arial" charset="0"/>
                <a:ea typeface="Arial" charset="0"/>
                <a:cs typeface="Arial" charset="0"/>
              </a:rPr>
              <a:t>etre</a:t>
            </a:r>
            <a:r>
              <a:rPr lang="fr-FR" sz="1800" dirty="0" smtClean="0">
                <a:latin typeface="Arial" charset="0"/>
                <a:ea typeface="Arial" charset="0"/>
                <a:cs typeface="Arial" charset="0"/>
              </a:rPr>
              <a:t> apportées aux ateliers</a:t>
            </a:r>
          </a:p>
          <a:p>
            <a:r>
              <a:rPr lang="fr-FR" sz="1800" dirty="0" smtClean="0">
                <a:latin typeface="Arial" charset="0"/>
                <a:ea typeface="Arial" charset="0"/>
                <a:cs typeface="Arial" charset="0"/>
              </a:rPr>
              <a:t>Questionnaire post-atelier</a:t>
            </a:r>
          </a:p>
          <a:p>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382716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3" y="1169582"/>
            <a:ext cx="8495597" cy="842446"/>
          </a:xfrm>
        </p:spPr>
        <p:txBody>
          <a:bodyPr/>
          <a:lstStyle/>
          <a:p>
            <a:r>
              <a:rPr lang="fr-FR" dirty="0"/>
              <a:t>Comment installer la station </a:t>
            </a:r>
            <a:r>
              <a:rPr lang="fr-FR" dirty="0" smtClean="0"/>
              <a:t>météorologique</a:t>
            </a:r>
            <a:endParaRPr lang="en-US" dirty="0"/>
          </a:p>
        </p:txBody>
      </p:sp>
      <p:sp>
        <p:nvSpPr>
          <p:cNvPr id="3" name="Content Placeholder 5"/>
          <p:cNvSpPr txBox="1">
            <a:spLocks/>
          </p:cNvSpPr>
          <p:nvPr/>
        </p:nvSpPr>
        <p:spPr>
          <a:xfrm>
            <a:off x="467832" y="2817628"/>
            <a:ext cx="8218968" cy="200600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S’assurer que le poteau de la station météorologique est solidement encré dans le sol.</a:t>
            </a:r>
          </a:p>
          <a:p>
            <a:r>
              <a:rPr lang="fr-FR" sz="1800" dirty="0" smtClean="0">
                <a:latin typeface="Arial" charset="0"/>
                <a:ea typeface="Arial" charset="0"/>
                <a:cs typeface="Arial" charset="0"/>
              </a:rPr>
              <a:t>Installer le panneau solaire sur la petite </a:t>
            </a:r>
            <a:r>
              <a:rPr lang="fr-FR" sz="1800" dirty="0" err="1" smtClean="0">
                <a:latin typeface="Arial" charset="0"/>
                <a:ea typeface="Arial" charset="0"/>
                <a:cs typeface="Arial" charset="0"/>
              </a:rPr>
              <a:t>platforme</a:t>
            </a:r>
            <a:r>
              <a:rPr lang="fr-FR" sz="1800" dirty="0" smtClean="0">
                <a:latin typeface="Arial" charset="0"/>
                <a:ea typeface="Arial" charset="0"/>
                <a:cs typeface="Arial" charset="0"/>
              </a:rPr>
              <a:t>.</a:t>
            </a:r>
          </a:p>
          <a:p>
            <a:r>
              <a:rPr lang="fr-FR" sz="1800" dirty="0" smtClean="0">
                <a:latin typeface="Arial" charset="0"/>
                <a:ea typeface="Arial" charset="0"/>
                <a:cs typeface="Arial" charset="0"/>
              </a:rPr>
              <a:t>Si le poteau est en bois, vous pouvez percer un trou pour y placer la jauge de vent et les pluviomètre.</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868649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1137682"/>
            <a:ext cx="8952797" cy="853079"/>
          </a:xfrm>
        </p:spPr>
        <p:txBody>
          <a:bodyPr/>
          <a:lstStyle/>
          <a:p>
            <a:r>
              <a:rPr lang="en-US" dirty="0"/>
              <a:t>Communications WIFI au CRDD</a:t>
            </a:r>
          </a:p>
        </p:txBody>
      </p:sp>
      <p:sp>
        <p:nvSpPr>
          <p:cNvPr id="3" name="Content Placeholder 5"/>
          <p:cNvSpPr txBox="1">
            <a:spLocks/>
          </p:cNvSpPr>
          <p:nvPr/>
        </p:nvSpPr>
        <p:spPr>
          <a:xfrm>
            <a:off x="287079" y="2732568"/>
            <a:ext cx="8431619" cy="2048539"/>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latin typeface="Arial" charset="0"/>
                <a:ea typeface="Arial" charset="0"/>
                <a:cs typeface="Arial" charset="0"/>
              </a:rPr>
              <a:t>Configurez le répéteur </a:t>
            </a:r>
            <a:r>
              <a:rPr lang="fr-FR" dirty="0" err="1" smtClean="0">
                <a:latin typeface="Arial" charset="0"/>
                <a:ea typeface="Arial" charset="0"/>
                <a:cs typeface="Arial" charset="0"/>
              </a:rPr>
              <a:t>WiFi</a:t>
            </a:r>
            <a:r>
              <a:rPr lang="fr-FR" dirty="0" smtClean="0">
                <a:latin typeface="Arial" charset="0"/>
                <a:ea typeface="Arial" charset="0"/>
                <a:cs typeface="Arial" charset="0"/>
              </a:rPr>
              <a:t> TP Link afin qu'il se connecte et répète le </a:t>
            </a:r>
            <a:r>
              <a:rPr lang="fr-FR" dirty="0" err="1" smtClean="0">
                <a:latin typeface="Arial" charset="0"/>
                <a:ea typeface="Arial" charset="0"/>
                <a:cs typeface="Arial" charset="0"/>
              </a:rPr>
              <a:t>WiFi</a:t>
            </a:r>
            <a:r>
              <a:rPr lang="fr-FR" dirty="0" smtClean="0">
                <a:latin typeface="Arial" charset="0"/>
                <a:ea typeface="Arial" charset="0"/>
                <a:cs typeface="Arial" charset="0"/>
              </a:rPr>
              <a:t> local</a:t>
            </a:r>
          </a:p>
          <a:p>
            <a:r>
              <a:rPr lang="fr-FR" dirty="0" smtClean="0">
                <a:latin typeface="Arial" charset="0"/>
                <a:ea typeface="Arial" charset="0"/>
                <a:cs typeface="Arial" charset="0"/>
              </a:rPr>
              <a:t>Une zone protégée à l'extérieur avec une prise d'alimentation pour les extensions TP Link.</a:t>
            </a:r>
          </a:p>
          <a:p>
            <a:r>
              <a:rPr lang="fr-FR" dirty="0" smtClean="0">
                <a:latin typeface="Arial" charset="0"/>
                <a:ea typeface="Arial" charset="0"/>
                <a:cs typeface="Arial" charset="0"/>
              </a:rPr>
              <a:t>Vous pouvez également mettre le prolongateur de liaison TP dans une boîte en plastique solide et étanche à l'extérieur. Il faut le garder à sec.</a:t>
            </a:r>
          </a:p>
          <a:p>
            <a:r>
              <a:rPr lang="fr-FR" dirty="0" smtClean="0">
                <a:latin typeface="Arial" charset="0"/>
                <a:ea typeface="Arial" charset="0"/>
                <a:cs typeface="Arial" charset="0"/>
              </a:rPr>
              <a:t>Vous pouvez aussi mettre le </a:t>
            </a:r>
            <a:r>
              <a:rPr lang="fr-FR" dirty="0" err="1" smtClean="0">
                <a:latin typeface="Arial" charset="0"/>
                <a:ea typeface="Arial" charset="0"/>
                <a:cs typeface="Arial" charset="0"/>
              </a:rPr>
              <a:t>repeteur</a:t>
            </a:r>
            <a:r>
              <a:rPr lang="fr-FR" dirty="0" smtClean="0">
                <a:latin typeface="Arial" charset="0"/>
                <a:ea typeface="Arial" charset="0"/>
                <a:cs typeface="Arial" charset="0"/>
              </a:rPr>
              <a:t> TP Link juste à côté d'une fenêtre à l'intérieur d'un bâtiment.</a:t>
            </a:r>
            <a:endParaRPr lang="en-US" dirty="0">
              <a:latin typeface="Arial" charset="0"/>
              <a:ea typeface="Arial" charset="0"/>
              <a:cs typeface="Arial" charset="0"/>
            </a:endParaRPr>
          </a:p>
        </p:txBody>
      </p:sp>
    </p:spTree>
    <p:extLst>
      <p:ext uri="{BB962C8B-B14F-4D97-AF65-F5344CB8AC3E}">
        <p14:creationId xmlns:p14="http://schemas.microsoft.com/office/powerpoint/2010/main" val="76537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3283" y="1105784"/>
            <a:ext cx="8761411" cy="895609"/>
          </a:xfrm>
        </p:spPr>
        <p:txBody>
          <a:bodyPr/>
          <a:lstStyle/>
          <a:p>
            <a:r>
              <a:rPr lang="en-US" dirty="0" smtClean="0"/>
              <a:t>Agenda session 4</a:t>
            </a:r>
            <a:endParaRPr lang="en-US" dirty="0"/>
          </a:p>
        </p:txBody>
      </p:sp>
      <p:sp>
        <p:nvSpPr>
          <p:cNvPr id="7" name="Content Placeholder 2"/>
          <p:cNvSpPr txBox="1">
            <a:spLocks/>
          </p:cNvSpPr>
          <p:nvPr/>
        </p:nvSpPr>
        <p:spPr>
          <a:xfrm>
            <a:off x="648585" y="2381693"/>
            <a:ext cx="7549117" cy="239941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15 heures à 16 heures: Conférence 4</a:t>
            </a:r>
          </a:p>
          <a:p>
            <a:r>
              <a:rPr lang="fr-FR" sz="1800" b="1" dirty="0" err="1" smtClean="0">
                <a:latin typeface="Arial" charset="0"/>
                <a:ea typeface="Arial" charset="0"/>
                <a:cs typeface="Arial" charset="0"/>
              </a:rPr>
              <a:t>Demontrer</a:t>
            </a:r>
            <a:r>
              <a:rPr lang="fr-FR" sz="1800" b="1" dirty="0" smtClean="0">
                <a:latin typeface="Arial" charset="0"/>
                <a:ea typeface="Arial" charset="0"/>
                <a:cs typeface="Arial" charset="0"/>
              </a:rPr>
              <a:t> comment les données sont acquises et enregistrées sur </a:t>
            </a:r>
            <a:r>
              <a:rPr lang="fr-FR" sz="1800" b="1" dirty="0" err="1" smtClean="0">
                <a:latin typeface="Arial" charset="0"/>
                <a:ea typeface="Arial" charset="0"/>
                <a:cs typeface="Arial" charset="0"/>
              </a:rPr>
              <a:t>Weather</a:t>
            </a:r>
            <a:r>
              <a:rPr lang="fr-FR" sz="1800" b="1" dirty="0" smtClean="0">
                <a:latin typeface="Arial" charset="0"/>
                <a:ea typeface="Arial" charset="0"/>
                <a:cs typeface="Arial" charset="0"/>
              </a:rPr>
              <a:t> Underground et téléchargées sur les PC.</a:t>
            </a:r>
          </a:p>
          <a:p>
            <a:r>
              <a:rPr lang="fr-FR" sz="1800" dirty="0" smtClean="0">
                <a:latin typeface="Arial" charset="0"/>
                <a:ea typeface="Arial" charset="0"/>
                <a:cs typeface="Arial" charset="0"/>
              </a:rPr>
              <a:t>Présentez l'utilisation d'une extension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pour étendre la couverture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Aborder la maintenance et l'installation de la station météorologique aux </a:t>
            </a:r>
            <a:r>
              <a:rPr lang="fr-FR" sz="1800" dirty="0" err="1" smtClean="0">
                <a:latin typeface="Arial" charset="0"/>
                <a:ea typeface="Arial" charset="0"/>
                <a:cs typeface="Arial" charset="0"/>
              </a:rPr>
              <a:t>CRDDs</a:t>
            </a:r>
            <a:r>
              <a:rPr lang="fr-FR" sz="1800" dirty="0" smtClean="0">
                <a:latin typeface="Arial" charset="0"/>
                <a:ea typeface="Arial" charset="0"/>
                <a:cs typeface="Arial" charset="0"/>
              </a:rPr>
              <a:t>.</a:t>
            </a:r>
          </a:p>
          <a:p>
            <a:r>
              <a:rPr lang="fr-FR" sz="1800" dirty="0" smtClean="0">
                <a:latin typeface="Arial" charset="0"/>
                <a:ea typeface="Arial" charset="0"/>
                <a:cs typeface="Arial" charset="0"/>
              </a:rPr>
              <a:t>16h00 - 17h00: récapitulation et sondage</a:t>
            </a:r>
          </a:p>
          <a:p>
            <a:r>
              <a:rPr lang="fr-FR" sz="1800" dirty="0" smtClean="0">
                <a:latin typeface="Arial" charset="0"/>
                <a:ea typeface="Arial" charset="0"/>
                <a:cs typeface="Arial" charset="0"/>
              </a:rPr>
              <a:t>Questions et discussions sur les améliorations a apporter aux ateliers</a:t>
            </a:r>
          </a:p>
          <a:p>
            <a:r>
              <a:rPr lang="fr-FR" sz="1800" dirty="0" smtClean="0">
                <a:latin typeface="Arial" charset="0"/>
                <a:ea typeface="Arial" charset="0"/>
                <a:cs typeface="Arial" charset="0"/>
              </a:rPr>
              <a:t>Sondage post-atelier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29467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61" y="1096983"/>
            <a:ext cx="9905998" cy="1478570"/>
          </a:xfrm>
        </p:spPr>
        <p:txBody>
          <a:bodyPr/>
          <a:lstStyle/>
          <a:p>
            <a:r>
              <a:rPr lang="en-US" dirty="0"/>
              <a:t>Communications WIFI</a:t>
            </a:r>
          </a:p>
        </p:txBody>
      </p:sp>
      <p:sp>
        <p:nvSpPr>
          <p:cNvPr id="3" name="Content Placeholder 5"/>
          <p:cNvSpPr txBox="1">
            <a:spLocks/>
          </p:cNvSpPr>
          <p:nvPr/>
        </p:nvSpPr>
        <p:spPr>
          <a:xfrm>
            <a:off x="439663" y="2062716"/>
            <a:ext cx="8342829" cy="360089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charset="0"/>
                <a:ea typeface="Arial" charset="0"/>
                <a:cs typeface="Arial" charset="0"/>
              </a:rPr>
              <a:t> </a:t>
            </a:r>
            <a:r>
              <a:rPr lang="fr-FR" sz="1800" dirty="0" smtClean="0">
                <a:latin typeface="Arial" charset="0"/>
                <a:ea typeface="Arial" charset="0"/>
                <a:cs typeface="Arial" charset="0"/>
              </a:rPr>
              <a:t>Un routeur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régulier peut s'étendre jusqu'à 10 à 15 mètres à l'extérieur d'un bâtiment.</a:t>
            </a:r>
          </a:p>
          <a:p>
            <a:r>
              <a:rPr lang="fr-FR" sz="1800" dirty="0" smtClean="0">
                <a:latin typeface="Arial" charset="0"/>
                <a:ea typeface="Arial" charset="0"/>
                <a:cs typeface="Arial" charset="0"/>
              </a:rPr>
              <a:t>Un répéteur TP-</a:t>
            </a:r>
            <a:r>
              <a:rPr lang="fr-FR" sz="1800" dirty="0" err="1" smtClean="0">
                <a:latin typeface="Arial" charset="0"/>
                <a:ea typeface="Arial" charset="0"/>
                <a:cs typeface="Arial" charset="0"/>
              </a:rPr>
              <a:t>link</a:t>
            </a:r>
            <a:r>
              <a:rPr lang="fr-FR" sz="1800" dirty="0" smtClean="0">
                <a:latin typeface="Arial" charset="0"/>
                <a:ea typeface="Arial" charset="0"/>
                <a:cs typeface="Arial" charset="0"/>
              </a:rPr>
              <a:t> peut étendre le signal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jusqu'à 20 ou 30 mètres en fonction de ce qui se trouve entre la station météo et le répéteur</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1442818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1" y="1201479"/>
            <a:ext cx="8654904" cy="725488"/>
          </a:xfrm>
        </p:spPr>
        <p:txBody>
          <a:bodyPr/>
          <a:lstStyle/>
          <a:p>
            <a:r>
              <a:rPr lang="fr-FR" dirty="0" smtClean="0"/>
              <a:t>Faites clignoter </a:t>
            </a:r>
            <a:r>
              <a:rPr lang="fr-FR" dirty="0"/>
              <a:t>la puce Électronique IMP dans la station météorologique</a:t>
            </a:r>
            <a:endParaRPr lang="en-US" dirty="0"/>
          </a:p>
        </p:txBody>
      </p:sp>
      <p:sp>
        <p:nvSpPr>
          <p:cNvPr id="3" name="Content Placeholder 5"/>
          <p:cNvSpPr txBox="1">
            <a:spLocks/>
          </p:cNvSpPr>
          <p:nvPr/>
        </p:nvSpPr>
        <p:spPr>
          <a:xfrm>
            <a:off x="414668" y="3147237"/>
            <a:ext cx="8346560" cy="20272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Installez l'application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électronique sur un téléphone portable.</a:t>
            </a:r>
          </a:p>
          <a:p>
            <a:r>
              <a:rPr lang="fr-FR" sz="1800" dirty="0" smtClean="0">
                <a:latin typeface="Arial" charset="0"/>
                <a:ea typeface="Arial" charset="0"/>
                <a:cs typeface="Arial" charset="0"/>
              </a:rPr>
              <a:t>Connectez le téléphone portable au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local.</a:t>
            </a:r>
          </a:p>
          <a:p>
            <a:r>
              <a:rPr lang="fr-FR" sz="1800" dirty="0" smtClean="0">
                <a:latin typeface="Arial" charset="0"/>
                <a:ea typeface="Arial" charset="0"/>
                <a:cs typeface="Arial" charset="0"/>
              </a:rPr>
              <a:t>Connectez-vous à l'application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a:t>
            </a:r>
          </a:p>
          <a:p>
            <a:r>
              <a:rPr lang="fr-FR" sz="1800" dirty="0" smtClean="0">
                <a:latin typeface="Arial" charset="0"/>
                <a:ea typeface="Arial" charset="0"/>
                <a:cs typeface="Arial" charset="0"/>
              </a:rPr>
              <a:t>UTILISATEUR: </a:t>
            </a:r>
            <a:r>
              <a:rPr lang="fr-FR" sz="1800" b="1" dirty="0" err="1" smtClean="0">
                <a:latin typeface="Arial" charset="0"/>
                <a:ea typeface="Arial" charset="0"/>
                <a:cs typeface="Arial" charset="0"/>
              </a:rPr>
              <a:t>HaitiAreaGroup</a:t>
            </a:r>
            <a:endParaRPr lang="fr-FR" sz="1800" b="1" dirty="0" smtClean="0">
              <a:latin typeface="Arial" charset="0"/>
              <a:ea typeface="Arial" charset="0"/>
              <a:cs typeface="Arial" charset="0"/>
            </a:endParaRPr>
          </a:p>
          <a:p>
            <a:r>
              <a:rPr lang="fr-FR" sz="1800" dirty="0" smtClean="0">
                <a:latin typeface="Arial" charset="0"/>
                <a:ea typeface="Arial" charset="0"/>
                <a:cs typeface="Arial" charset="0"/>
              </a:rPr>
              <a:t>Mot de passe: </a:t>
            </a:r>
            <a:r>
              <a:rPr lang="fr-FR" sz="1800" b="1" dirty="0" smtClean="0">
                <a:latin typeface="Arial" charset="0"/>
                <a:ea typeface="Arial" charset="0"/>
                <a:cs typeface="Arial" charset="0"/>
              </a:rPr>
              <a:t>Weather2017</a:t>
            </a:r>
            <a:endParaRPr lang="en-US" sz="1800" b="1" dirty="0" smtClean="0">
              <a:latin typeface="Arial" charset="0"/>
              <a:ea typeface="Arial" charset="0"/>
              <a:cs typeface="Arial" charset="0"/>
            </a:endParaRPr>
          </a:p>
        </p:txBody>
      </p:sp>
    </p:spTree>
    <p:extLst>
      <p:ext uri="{BB962C8B-B14F-4D97-AF65-F5344CB8AC3E}">
        <p14:creationId xmlns:p14="http://schemas.microsoft.com/office/powerpoint/2010/main" val="1139472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1180214"/>
            <a:ext cx="8857104" cy="725488"/>
          </a:xfrm>
        </p:spPr>
        <p:txBody>
          <a:bodyPr/>
          <a:lstStyle/>
          <a:p>
            <a:r>
              <a:rPr lang="fr-FR" dirty="0"/>
              <a:t>Faites clignoter la puce Électronique IMP dans la station météorologique</a:t>
            </a:r>
            <a:endParaRPr lang="en-US" dirty="0"/>
          </a:p>
        </p:txBody>
      </p:sp>
      <p:sp>
        <p:nvSpPr>
          <p:cNvPr id="3" name="Content Placeholder 5"/>
          <p:cNvSpPr txBox="1">
            <a:spLocks/>
          </p:cNvSpPr>
          <p:nvPr/>
        </p:nvSpPr>
        <p:spPr>
          <a:xfrm>
            <a:off x="191386" y="3202789"/>
            <a:ext cx="8857105" cy="17378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Démarrez l'application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en cours d'exécution</a:t>
            </a:r>
          </a:p>
          <a:p>
            <a:r>
              <a:rPr lang="fr-FR" sz="1800" dirty="0" smtClean="0">
                <a:latin typeface="Arial" charset="0"/>
                <a:ea typeface="Arial" charset="0"/>
                <a:cs typeface="Arial" charset="0"/>
              </a:rPr>
              <a:t>Il faudra le mot de passe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local.</a:t>
            </a:r>
          </a:p>
          <a:p>
            <a:r>
              <a:rPr lang="fr-FR" sz="1800" dirty="0" smtClean="0">
                <a:latin typeface="Arial" charset="0"/>
                <a:ea typeface="Arial" charset="0"/>
                <a:cs typeface="Arial" charset="0"/>
              </a:rPr>
              <a:t>Allumez la boîte de la station météorologique et ouvrez-la.</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769921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29" y="1063256"/>
            <a:ext cx="9456457" cy="1405971"/>
          </a:xfrm>
        </p:spPr>
        <p:txBody>
          <a:bodyPr/>
          <a:lstStyle/>
          <a:p>
            <a:r>
              <a:rPr lang="fr-FR" sz="2800" dirty="0"/>
              <a:t>Faites clignoter la puce Électronique IMP dans la station météorologique</a:t>
            </a:r>
            <a:endParaRPr lang="en-US" sz="2800" dirty="0"/>
          </a:p>
        </p:txBody>
      </p:sp>
      <p:sp>
        <p:nvSpPr>
          <p:cNvPr id="3" name="Content Placeholder 5"/>
          <p:cNvSpPr txBox="1">
            <a:spLocks/>
          </p:cNvSpPr>
          <p:nvPr/>
        </p:nvSpPr>
        <p:spPr>
          <a:xfrm>
            <a:off x="127590" y="2385059"/>
            <a:ext cx="4799846" cy="33423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Si la batterie n'est pas alimentée, vous devrez utiliser le </a:t>
            </a:r>
            <a:r>
              <a:rPr lang="fr-FR" sz="1800" dirty="0" err="1" smtClean="0">
                <a:latin typeface="Arial" charset="0"/>
                <a:ea typeface="Arial" charset="0"/>
                <a:cs typeface="Arial" charset="0"/>
              </a:rPr>
              <a:t>cable</a:t>
            </a:r>
            <a:r>
              <a:rPr lang="fr-FR" sz="1800" dirty="0" smtClean="0">
                <a:latin typeface="Arial" charset="0"/>
                <a:ea typeface="Arial" charset="0"/>
                <a:cs typeface="Arial" charset="0"/>
              </a:rPr>
              <a:t> rouge pour connecter le mini USB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a un ordinateur allume, qui rechargera la batterie.</a:t>
            </a:r>
            <a:endParaRPr lang="en-US" sz="1800" dirty="0" smtClean="0">
              <a:latin typeface="Arial" charset="0"/>
              <a:ea typeface="Arial" charset="0"/>
              <a:cs typeface="Arial" charset="0"/>
            </a:endParaRPr>
          </a:p>
        </p:txBody>
      </p:sp>
      <p:pic>
        <p:nvPicPr>
          <p:cNvPr id="4" name="Content Placeholder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39221" y="2307263"/>
            <a:ext cx="2906331" cy="3802911"/>
          </a:xfrm>
          <a:prstGeom prst="rect">
            <a:avLst/>
          </a:prstGeom>
        </p:spPr>
      </p:pic>
    </p:spTree>
    <p:extLst>
      <p:ext uri="{BB962C8B-B14F-4D97-AF65-F5344CB8AC3E}">
        <p14:creationId xmlns:p14="http://schemas.microsoft.com/office/powerpoint/2010/main" val="864412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887"/>
            <a:ext cx="9186713" cy="895609"/>
          </a:xfrm>
        </p:spPr>
        <p:txBody>
          <a:bodyPr/>
          <a:lstStyle/>
          <a:p>
            <a:r>
              <a:rPr lang="fr-FR" dirty="0"/>
              <a:t>Faites clignoter la puce Électronique IMP dans la station météorologique</a:t>
            </a:r>
            <a:endParaRPr lang="en-US" dirty="0"/>
          </a:p>
        </p:txBody>
      </p:sp>
      <p:sp>
        <p:nvSpPr>
          <p:cNvPr id="3" name="Content Placeholder 5"/>
          <p:cNvSpPr txBox="1">
            <a:spLocks/>
          </p:cNvSpPr>
          <p:nvPr/>
        </p:nvSpPr>
        <p:spPr>
          <a:xfrm>
            <a:off x="233915" y="2965407"/>
            <a:ext cx="9186714" cy="214531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Démarrez l'application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en cours d'exécution</a:t>
            </a:r>
          </a:p>
          <a:p>
            <a:r>
              <a:rPr lang="fr-FR" sz="1800" dirty="0" smtClean="0">
                <a:latin typeface="Arial" charset="0"/>
                <a:ea typeface="Arial" charset="0"/>
                <a:cs typeface="Arial" charset="0"/>
              </a:rPr>
              <a:t>Utilisez « Place the phone and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a:t>
            </a:r>
            <a:r>
              <a:rPr lang="fr-FR" sz="1800" dirty="0" err="1" smtClean="0">
                <a:latin typeface="Arial" charset="0"/>
                <a:ea typeface="Arial" charset="0"/>
                <a:cs typeface="Arial" charset="0"/>
              </a:rPr>
              <a:t>together</a:t>
            </a:r>
            <a:r>
              <a:rPr lang="fr-FR" sz="1800" dirty="0" smtClean="0">
                <a:latin typeface="Arial" charset="0"/>
                <a:ea typeface="Arial" charset="0"/>
                <a:cs typeface="Arial" charset="0"/>
              </a:rPr>
              <a:t> and </a:t>
            </a:r>
            <a:r>
              <a:rPr lang="fr-FR" sz="1800" dirty="0" err="1" smtClean="0">
                <a:latin typeface="Arial" charset="0"/>
                <a:ea typeface="Arial" charset="0"/>
                <a:cs typeface="Arial" charset="0"/>
              </a:rPr>
              <a:t>blink</a:t>
            </a:r>
            <a:r>
              <a:rPr lang="fr-FR" sz="1800" dirty="0" smtClean="0">
                <a:latin typeface="Arial" charset="0"/>
                <a:ea typeface="Arial" charset="0"/>
                <a:cs typeface="Arial" charset="0"/>
              </a:rPr>
              <a:t> up »</a:t>
            </a:r>
          </a:p>
          <a:p>
            <a:r>
              <a:rPr lang="fr-FR" sz="1800" dirty="0" smtClean="0">
                <a:latin typeface="Arial" charset="0"/>
                <a:ea typeface="Arial" charset="0"/>
                <a:cs typeface="Arial" charset="0"/>
              </a:rPr>
              <a:t> Effacer l'ancienne configuration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sur le périphérique </a:t>
            </a:r>
            <a:r>
              <a:rPr lang="fr-FR" sz="1800" dirty="0" err="1" smtClean="0">
                <a:latin typeface="Arial" charset="0"/>
                <a:ea typeface="Arial" charset="0"/>
                <a:cs typeface="Arial" charset="0"/>
              </a:rPr>
              <a:t>Imp</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Mettez la nouvelle configuration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CRDD dans l'appareil</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1960893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1235241"/>
            <a:ext cx="8598568" cy="1115349"/>
          </a:xfrm>
        </p:spPr>
        <p:txBody>
          <a:bodyPr/>
          <a:lstStyle/>
          <a:p>
            <a:r>
              <a:rPr lang="fr-FR" dirty="0"/>
              <a:t>Faites clignoter la puce Électronique IMP dans la station météorologique</a:t>
            </a:r>
            <a:endParaRPr lang="en-US" dirty="0"/>
          </a:p>
        </p:txBody>
      </p:sp>
      <p:sp>
        <p:nvSpPr>
          <p:cNvPr id="3" name="Content Placeholder 5"/>
          <p:cNvSpPr txBox="1">
            <a:spLocks/>
          </p:cNvSpPr>
          <p:nvPr/>
        </p:nvSpPr>
        <p:spPr>
          <a:xfrm>
            <a:off x="160420" y="3373036"/>
            <a:ext cx="8598569" cy="26716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Si cela fonctionne, il devrait y avoir des </a:t>
            </a:r>
            <a:r>
              <a:rPr lang="fr-FR" sz="1800" dirty="0" err="1" smtClean="0">
                <a:latin typeface="Arial" charset="0"/>
                <a:ea typeface="Arial" charset="0"/>
                <a:cs typeface="Arial" charset="0"/>
              </a:rPr>
              <a:t>lumieres</a:t>
            </a:r>
            <a:r>
              <a:rPr lang="fr-FR" sz="1800" dirty="0" smtClean="0">
                <a:latin typeface="Arial" charset="0"/>
                <a:ea typeface="Arial" charset="0"/>
                <a:cs typeface="Arial" charset="0"/>
              </a:rPr>
              <a:t> vertes provenant de l'Imp. Électrique.</a:t>
            </a:r>
          </a:p>
          <a:p>
            <a:r>
              <a:rPr lang="fr-FR" sz="1800" dirty="0" smtClean="0">
                <a:latin typeface="Arial" charset="0"/>
                <a:ea typeface="Arial" charset="0"/>
                <a:cs typeface="Arial" charset="0"/>
              </a:rPr>
              <a:t>Sceller la boîte électronique avec les vis après avoir connecte la jauge de vent et le pluviomètre.</a:t>
            </a:r>
          </a:p>
          <a:p>
            <a:r>
              <a:rPr lang="fr-FR" sz="1800" dirty="0" smtClean="0">
                <a:latin typeface="Arial" charset="0"/>
                <a:ea typeface="Arial" charset="0"/>
                <a:cs typeface="Arial" charset="0"/>
              </a:rPr>
              <a:t>Connectez-la au panneau solaire.</a:t>
            </a:r>
          </a:p>
          <a:p>
            <a:r>
              <a:rPr lang="fr-FR" sz="1800" dirty="0" smtClean="0">
                <a:latin typeface="Arial" charset="0"/>
                <a:ea typeface="Arial" charset="0"/>
                <a:cs typeface="Arial" charset="0"/>
              </a:rPr>
              <a:t>Remettre le boîtier électronique dans le bouclier protecteur.</a:t>
            </a:r>
          </a:p>
          <a:p>
            <a:r>
              <a:rPr lang="fr-FR" sz="1800" dirty="0" smtClean="0">
                <a:latin typeface="Arial" charset="0"/>
                <a:ea typeface="Arial" charset="0"/>
                <a:cs typeface="Arial" charset="0"/>
              </a:rPr>
              <a:t>Montez le bouclier, les jauges de vent et de pluie et le solaire sur le poteau.</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71987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6" y="1187115"/>
            <a:ext cx="9090274" cy="990183"/>
          </a:xfrm>
        </p:spPr>
        <p:txBody>
          <a:bodyPr/>
          <a:lstStyle/>
          <a:p>
            <a:r>
              <a:rPr lang="fr-FR" dirty="0"/>
              <a:t>Clignez sur la puce Électronique IMP dans la station météorologique</a:t>
            </a:r>
            <a:endParaRPr lang="en-US" dirty="0"/>
          </a:p>
        </p:txBody>
      </p:sp>
      <p:sp>
        <p:nvSpPr>
          <p:cNvPr id="3" name="Content Placeholder 5"/>
          <p:cNvSpPr txBox="1">
            <a:spLocks/>
          </p:cNvSpPr>
          <p:nvPr/>
        </p:nvSpPr>
        <p:spPr>
          <a:xfrm>
            <a:off x="350504" y="2839453"/>
            <a:ext cx="8496717" cy="227797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L'IMP électrique doit être connecté au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et envoyer des informations.</a:t>
            </a:r>
          </a:p>
          <a:p>
            <a:r>
              <a:rPr lang="fr-FR" sz="1800" dirty="0" smtClean="0">
                <a:latin typeface="Arial" charset="0"/>
                <a:ea typeface="Arial" charset="0"/>
                <a:cs typeface="Arial" charset="0"/>
              </a:rPr>
              <a:t>Le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affichera ceci si la station se transmet pendant environ 30 minutes</a:t>
            </a:r>
          </a:p>
          <a:p>
            <a:r>
              <a:rPr lang="fr-FR" sz="1800" dirty="0" smtClean="0">
                <a:latin typeface="Arial" charset="0"/>
                <a:ea typeface="Arial" charset="0"/>
                <a:cs typeface="Arial" charset="0"/>
              </a:rPr>
              <a:t>Le site Web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le montrera immédiatement</a:t>
            </a:r>
          </a:p>
          <a:p>
            <a:r>
              <a:rPr lang="fr-FR" sz="1800" dirty="0" smtClean="0">
                <a:latin typeface="Arial" charset="0"/>
                <a:ea typeface="Arial" charset="0"/>
                <a:cs typeface="Arial" charset="0"/>
              </a:rPr>
              <a:t>Voir </a:t>
            </a:r>
            <a:r>
              <a:rPr lang="fr-FR" sz="1800" dirty="0" err="1" smtClean="0">
                <a:latin typeface="Arial" charset="0"/>
                <a:ea typeface="Arial" charset="0"/>
                <a:cs typeface="Arial" charset="0"/>
              </a:rPr>
              <a:t>www.electricimp.com</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588749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92" y="1187114"/>
            <a:ext cx="8628229" cy="974141"/>
          </a:xfrm>
        </p:spPr>
        <p:txBody>
          <a:bodyPr/>
          <a:lstStyle/>
          <a:p>
            <a:r>
              <a:rPr lang="fr-FR" dirty="0"/>
              <a:t>S'il y a des problèmes de logiciel</a:t>
            </a:r>
            <a:endParaRPr lang="en-US" dirty="0"/>
          </a:p>
        </p:txBody>
      </p:sp>
      <p:sp>
        <p:nvSpPr>
          <p:cNvPr id="3" name="Content Placeholder 5"/>
          <p:cNvSpPr txBox="1">
            <a:spLocks/>
          </p:cNvSpPr>
          <p:nvPr/>
        </p:nvSpPr>
        <p:spPr>
          <a:xfrm>
            <a:off x="130760" y="2719840"/>
            <a:ext cx="8628230" cy="23334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Le professeur Eisenstadt peut reprogrammer le contrôleur </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à distance à travers l'imp. Électrique.</a:t>
            </a:r>
          </a:p>
          <a:p>
            <a:r>
              <a:rPr lang="fr-FR" sz="1800" dirty="0" smtClean="0">
                <a:latin typeface="Arial" charset="0"/>
                <a:ea typeface="Arial" charset="0"/>
                <a:cs typeface="Arial" charset="0"/>
              </a:rPr>
              <a:t>Le professeur Eisenstadt peut reprogrammer le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à partir du site internet imp.</a:t>
            </a:r>
          </a:p>
          <a:p>
            <a:r>
              <a:rPr lang="fr-FR" sz="1800" dirty="0" smtClean="0">
                <a:latin typeface="Arial" charset="0"/>
                <a:ea typeface="Arial" charset="0"/>
                <a:cs typeface="Arial" charset="0"/>
              </a:rPr>
              <a:t>Donc, tout ce qui est nécessaire c’est d'avoir l'</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électrique connecté au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pour réparer le logiciel ou mettre le logiciel à niveau.</a:t>
            </a:r>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483709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50" y="1187116"/>
            <a:ext cx="7553408" cy="909972"/>
          </a:xfrm>
        </p:spPr>
        <p:txBody>
          <a:bodyPr/>
          <a:lstStyle/>
          <a:p>
            <a:r>
              <a:rPr lang="en-US" dirty="0" smtClean="0"/>
              <a:t>Agenda session 4</a:t>
            </a:r>
            <a:endParaRPr lang="en-US" dirty="0"/>
          </a:p>
        </p:txBody>
      </p:sp>
      <p:sp>
        <p:nvSpPr>
          <p:cNvPr id="3" name="Content Placeholder 2"/>
          <p:cNvSpPr txBox="1">
            <a:spLocks/>
          </p:cNvSpPr>
          <p:nvPr/>
        </p:nvSpPr>
        <p:spPr>
          <a:xfrm>
            <a:off x="660149" y="2486524"/>
            <a:ext cx="7553409" cy="23421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Arial" charset="0"/>
                <a:ea typeface="Arial" charset="0"/>
                <a:cs typeface="Arial" charset="0"/>
              </a:rPr>
              <a:t>15 heures à 16 heures: conférence 4</a:t>
            </a:r>
          </a:p>
          <a:p>
            <a:r>
              <a:rPr lang="fr-FR" sz="1800" dirty="0" err="1" smtClean="0">
                <a:latin typeface="Arial" charset="0"/>
                <a:ea typeface="Arial" charset="0"/>
                <a:cs typeface="Arial" charset="0"/>
              </a:rPr>
              <a:t>Demontrer</a:t>
            </a:r>
            <a:r>
              <a:rPr lang="fr-FR" sz="1800" dirty="0" smtClean="0">
                <a:latin typeface="Arial" charset="0"/>
                <a:ea typeface="Arial" charset="0"/>
                <a:cs typeface="Arial" charset="0"/>
              </a:rPr>
              <a:t> comment les données sont acquises et enregistrées sur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et téléchargées sur les PC.</a:t>
            </a:r>
          </a:p>
          <a:p>
            <a:r>
              <a:rPr lang="fr-FR" sz="1800" dirty="0" smtClean="0">
                <a:latin typeface="Arial" charset="0"/>
                <a:ea typeface="Arial" charset="0"/>
                <a:cs typeface="Arial" charset="0"/>
              </a:rPr>
              <a:t>Présentez l'utilisation d'un répéteur </a:t>
            </a:r>
            <a:r>
              <a:rPr lang="fr-FR" sz="1800" dirty="0" err="1" smtClean="0">
                <a:latin typeface="Arial" charset="0"/>
                <a:ea typeface="Arial" charset="0"/>
                <a:cs typeface="Arial" charset="0"/>
              </a:rPr>
              <a:t>WiFi</a:t>
            </a:r>
            <a:r>
              <a:rPr lang="fr-FR" sz="1800" dirty="0" smtClean="0">
                <a:latin typeface="Arial" charset="0"/>
                <a:ea typeface="Arial" charset="0"/>
                <a:cs typeface="Arial" charset="0"/>
              </a:rPr>
              <a:t> pour étendre la couverture </a:t>
            </a:r>
            <a:r>
              <a:rPr lang="fr-FR" sz="1800" dirty="0" err="1" smtClean="0">
                <a:latin typeface="Arial" charset="0"/>
                <a:ea typeface="Arial" charset="0"/>
                <a:cs typeface="Arial" charset="0"/>
              </a:rPr>
              <a:t>WiFi</a:t>
            </a:r>
            <a:endParaRPr lang="fr-FR" sz="1800" dirty="0" smtClean="0">
              <a:latin typeface="Arial" charset="0"/>
              <a:ea typeface="Arial" charset="0"/>
              <a:cs typeface="Arial" charset="0"/>
            </a:endParaRPr>
          </a:p>
          <a:p>
            <a:r>
              <a:rPr lang="fr-FR" sz="1800" dirty="0" smtClean="0">
                <a:latin typeface="Arial" charset="0"/>
                <a:ea typeface="Arial" charset="0"/>
                <a:cs typeface="Arial" charset="0"/>
              </a:rPr>
              <a:t>Discutez de la maintenance et de l'installation de la station météorologique aux CRDD.</a:t>
            </a:r>
          </a:p>
          <a:p>
            <a:r>
              <a:rPr lang="fr-FR" sz="1800" dirty="0" smtClean="0">
                <a:latin typeface="Arial" charset="0"/>
                <a:ea typeface="Arial" charset="0"/>
                <a:cs typeface="Arial" charset="0"/>
              </a:rPr>
              <a:t>16h00 - 17h00: récapitulation et questionnaire</a:t>
            </a:r>
          </a:p>
          <a:p>
            <a:r>
              <a:rPr lang="fr-FR" sz="1800" dirty="0" smtClean="0">
                <a:latin typeface="Arial" charset="0"/>
                <a:ea typeface="Arial" charset="0"/>
                <a:cs typeface="Arial" charset="0"/>
              </a:rPr>
              <a:t>Questions et discussions sur les améliorations a </a:t>
            </a:r>
            <a:r>
              <a:rPr lang="fr-FR" sz="1800" dirty="0" err="1" smtClean="0">
                <a:latin typeface="Arial" charset="0"/>
                <a:ea typeface="Arial" charset="0"/>
                <a:cs typeface="Arial" charset="0"/>
              </a:rPr>
              <a:t>etre</a:t>
            </a:r>
            <a:r>
              <a:rPr lang="fr-FR" sz="1800" dirty="0" smtClean="0">
                <a:latin typeface="Arial" charset="0"/>
                <a:ea typeface="Arial" charset="0"/>
                <a:cs typeface="Arial" charset="0"/>
              </a:rPr>
              <a:t> apportées aux ateliers</a:t>
            </a:r>
          </a:p>
          <a:p>
            <a:r>
              <a:rPr lang="fr-FR" sz="1800" dirty="0" smtClean="0">
                <a:latin typeface="Arial" charset="0"/>
                <a:ea typeface="Arial" charset="0"/>
                <a:cs typeface="Arial" charset="0"/>
              </a:rPr>
              <a:t>Questionnaire post-atelier</a:t>
            </a:r>
          </a:p>
          <a:p>
            <a:endParaRPr lang="en-US" sz="1800" dirty="0" smtClean="0">
              <a:latin typeface="Arial" charset="0"/>
              <a:ea typeface="Arial" charset="0"/>
              <a:cs typeface="Arial" charset="0"/>
            </a:endParaRPr>
          </a:p>
        </p:txBody>
      </p:sp>
    </p:spTree>
    <p:extLst>
      <p:ext uri="{BB962C8B-B14F-4D97-AF65-F5344CB8AC3E}">
        <p14:creationId xmlns:p14="http://schemas.microsoft.com/office/powerpoint/2010/main" val="503840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1" y="1324371"/>
            <a:ext cx="9905998" cy="1478570"/>
          </a:xfrm>
        </p:spPr>
        <p:txBody>
          <a:bodyPr/>
          <a:lstStyle/>
          <a:p>
            <a:r>
              <a:rPr lang="en-US" dirty="0" smtClean="0"/>
              <a:t>Questions et discussion</a:t>
            </a:r>
            <a:endParaRPr lang="en-US" dirty="0"/>
          </a:p>
        </p:txBody>
      </p:sp>
    </p:spTree>
    <p:extLst>
      <p:ext uri="{BB962C8B-B14F-4D97-AF65-F5344CB8AC3E}">
        <p14:creationId xmlns:p14="http://schemas.microsoft.com/office/powerpoint/2010/main" val="58684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316" y="1031358"/>
            <a:ext cx="8087647" cy="1246483"/>
          </a:xfrm>
        </p:spPr>
        <p:txBody>
          <a:bodyPr>
            <a:normAutofit fontScale="90000"/>
          </a:bodyPr>
          <a:lstStyle/>
          <a:p>
            <a:r>
              <a:rPr lang="fr-FR" dirty="0"/>
              <a:t>Le tableau </a:t>
            </a:r>
            <a:r>
              <a:rPr lang="fr-FR" dirty="0" err="1"/>
              <a:t>Arduino</a:t>
            </a:r>
            <a:r>
              <a:rPr lang="fr-FR" dirty="0"/>
              <a:t> rassemble </a:t>
            </a:r>
            <a:r>
              <a:rPr lang="fr-FR" dirty="0" smtClean="0"/>
              <a:t>une parcelle </a:t>
            </a:r>
            <a:r>
              <a:rPr lang="fr-FR" dirty="0"/>
              <a:t>de données </a:t>
            </a:r>
            <a:r>
              <a:rPr lang="fr-FR" dirty="0" smtClean="0"/>
              <a:t>a être diffusée toutes </a:t>
            </a:r>
            <a:r>
              <a:rPr lang="fr-FR" dirty="0"/>
              <a:t>les 0,2 secondes</a:t>
            </a:r>
            <a:endParaRPr lang="en-US" dirty="0"/>
          </a:p>
        </p:txBody>
      </p:sp>
      <p:sp>
        <p:nvSpPr>
          <p:cNvPr id="3" name="Content Placeholder 3"/>
          <p:cNvSpPr txBox="1">
            <a:spLocks/>
          </p:cNvSpPr>
          <p:nvPr/>
        </p:nvSpPr>
        <p:spPr>
          <a:xfrm>
            <a:off x="652315" y="2688461"/>
            <a:ext cx="8087648" cy="298578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a:t>
            </a:r>
            <a:r>
              <a:rPr lang="fr-FR" sz="1800" dirty="0" err="1" smtClean="0">
                <a:latin typeface="Arial" charset="0"/>
                <a:ea typeface="Arial" charset="0"/>
                <a:cs typeface="Arial" charset="0"/>
              </a:rPr>
              <a:t>Arduino</a:t>
            </a:r>
            <a:r>
              <a:rPr lang="fr-FR" sz="1800" dirty="0" smtClean="0">
                <a:latin typeface="Arial" charset="0"/>
                <a:ea typeface="Arial" charset="0"/>
                <a:cs typeface="Arial" charset="0"/>
              </a:rPr>
              <a:t> reçoit en continu les données des instruments météorologiques et transmet ces données.</a:t>
            </a:r>
          </a:p>
          <a:p>
            <a:r>
              <a:rPr lang="fr-FR" sz="1800" dirty="0" smtClean="0">
                <a:latin typeface="Arial" charset="0"/>
                <a:ea typeface="Arial" charset="0"/>
                <a:cs typeface="Arial" charset="0"/>
              </a:rPr>
              <a:t>La chaîne de données qu'il transmet ressemble a ce qui suit:</a:t>
            </a:r>
          </a:p>
          <a:p>
            <a:r>
              <a:rPr lang="en-US" sz="1800" dirty="0" smtClean="0">
                <a:latin typeface="Arial" charset="0"/>
                <a:ea typeface="Arial" charset="0"/>
                <a:cs typeface="Arial" charset="0"/>
              </a:rPr>
              <a:t>"$,</a:t>
            </a:r>
            <a:r>
              <a:rPr lang="en-US" sz="1800" dirty="0" err="1" smtClean="0">
                <a:latin typeface="Arial" charset="0"/>
                <a:ea typeface="Arial" charset="0"/>
                <a:cs typeface="Arial" charset="0"/>
              </a:rPr>
              <a:t>winddir</a:t>
            </a:r>
            <a:r>
              <a:rPr lang="en-US" sz="1800" dirty="0" smtClean="0">
                <a:latin typeface="Arial" charset="0"/>
                <a:ea typeface="Arial" charset="0"/>
                <a:cs typeface="Arial" charset="0"/>
              </a:rPr>
              <a:t>=270,windspeedmph=0.0,windgustmph=0.0,windgustdir=0,windspdmph_avg2m=0.0,winddir_avg2m=12,windgustmph_10m=0.0,windgustdir_10m=0,humidity=998.0,tempf=-1766.2,rainin=0.00,dailyrainin=0.00,-999.00,batt_lvl=16.11,light_lvl=3.32,#,"</a:t>
            </a:r>
          </a:p>
          <a:p>
            <a:endParaRPr lang="en-US" sz="1800" dirty="0">
              <a:latin typeface="Arial" charset="0"/>
              <a:ea typeface="Arial" charset="0"/>
              <a:cs typeface="Arial" charset="0"/>
            </a:endParaRPr>
          </a:p>
        </p:txBody>
      </p:sp>
    </p:spTree>
    <p:extLst>
      <p:ext uri="{BB962C8B-B14F-4D97-AF65-F5344CB8AC3E}">
        <p14:creationId xmlns:p14="http://schemas.microsoft.com/office/powerpoint/2010/main" val="134564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19" y="1388539"/>
            <a:ext cx="9905998" cy="1478570"/>
          </a:xfrm>
        </p:spPr>
        <p:txBody>
          <a:bodyPr/>
          <a:lstStyle/>
          <a:p>
            <a:r>
              <a:rPr lang="en-US" dirty="0" err="1"/>
              <a:t>Enquête</a:t>
            </a:r>
            <a:r>
              <a:rPr lang="en-US" dirty="0"/>
              <a:t> post-atelier</a:t>
            </a:r>
          </a:p>
        </p:txBody>
      </p:sp>
    </p:spTree>
    <p:extLst>
      <p:ext uri="{BB962C8B-B14F-4D97-AF65-F5344CB8AC3E}">
        <p14:creationId xmlns:p14="http://schemas.microsoft.com/office/powerpoint/2010/main" val="813773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62" y="1086351"/>
            <a:ext cx="9905998" cy="1478570"/>
          </a:xfrm>
        </p:spPr>
        <p:txBody>
          <a:bodyPr>
            <a:normAutofit/>
          </a:bodyPr>
          <a:lstStyle/>
          <a:p>
            <a:r>
              <a:rPr lang="en-US" dirty="0"/>
              <a:t>Site Web Electric Imp</a:t>
            </a:r>
          </a:p>
        </p:txBody>
      </p:sp>
      <p:pic>
        <p:nvPicPr>
          <p:cNvPr id="3" name="Content Placeholder 2" descr="Electric Imp IDE: BasBoenCRDD_primary / device '230a85ab5ba5ceee' - Mozilla Firefox"/>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3556" y="1825636"/>
            <a:ext cx="7446432" cy="4023228"/>
          </a:xfrm>
          <a:prstGeom prst="rect">
            <a:avLst/>
          </a:prstGeom>
        </p:spPr>
      </p:pic>
    </p:spTree>
    <p:extLst>
      <p:ext uri="{BB962C8B-B14F-4D97-AF65-F5344CB8AC3E}">
        <p14:creationId xmlns:p14="http://schemas.microsoft.com/office/powerpoint/2010/main" val="163765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19"/>
            <a:ext cx="9058940" cy="1469766"/>
          </a:xfrm>
        </p:spPr>
        <p:txBody>
          <a:bodyPr>
            <a:normAutofit/>
          </a:bodyPr>
          <a:lstStyle/>
          <a:p>
            <a:r>
              <a:rPr lang="fr-FR" sz="2800" dirty="0"/>
              <a:t>L'appareil </a:t>
            </a:r>
            <a:r>
              <a:rPr lang="fr-FR" sz="2800" dirty="0" smtClean="0"/>
              <a:t>électrique « IMP » lit </a:t>
            </a:r>
            <a:r>
              <a:rPr lang="fr-FR" sz="2800" dirty="0"/>
              <a:t>les données de la station </a:t>
            </a:r>
            <a:r>
              <a:rPr lang="fr-FR" sz="2800" dirty="0" smtClean="0"/>
              <a:t>météorologique.</a:t>
            </a:r>
            <a:endParaRPr lang="en-US" sz="2800" dirty="0"/>
          </a:p>
        </p:txBody>
      </p:sp>
      <p:sp>
        <p:nvSpPr>
          <p:cNvPr id="3" name="Content Placeholder 3"/>
          <p:cNvSpPr txBox="1">
            <a:spLocks/>
          </p:cNvSpPr>
          <p:nvPr/>
        </p:nvSpPr>
        <p:spPr>
          <a:xfrm>
            <a:off x="424252" y="2211571"/>
            <a:ext cx="8210435" cy="34414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L’appareil électrique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s'allume et lit les données de la station météorologique et l'envoie sur le site Web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puis se met en mode « sommeil » pendant 30 secondes.</a:t>
            </a:r>
            <a:endParaRPr lang="en-US" sz="1800" dirty="0">
              <a:latin typeface="Arial" charset="0"/>
              <a:ea typeface="Arial" charset="0"/>
              <a:cs typeface="Arial"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565" y="3562122"/>
            <a:ext cx="8641807" cy="740301"/>
          </a:xfrm>
          <a:prstGeom prst="rect">
            <a:avLst/>
          </a:prstGeom>
        </p:spPr>
      </p:pic>
    </p:spTree>
    <p:extLst>
      <p:ext uri="{BB962C8B-B14F-4D97-AF65-F5344CB8AC3E}">
        <p14:creationId xmlns:p14="http://schemas.microsoft.com/office/powerpoint/2010/main" val="20348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97" y="1095152"/>
            <a:ext cx="8491684" cy="1055097"/>
          </a:xfrm>
        </p:spPr>
        <p:txBody>
          <a:bodyPr>
            <a:noAutofit/>
          </a:bodyPr>
          <a:lstStyle/>
          <a:p>
            <a:r>
              <a:rPr lang="fr-FR" sz="2800" dirty="0" smtClean="0"/>
              <a:t>L‘appareil IMP </a:t>
            </a:r>
            <a:r>
              <a:rPr lang="fr-FR" sz="2800" dirty="0"/>
              <a:t>électrique envoie les données de la station météorologique </a:t>
            </a:r>
            <a:r>
              <a:rPr lang="fr-FR" sz="2800" dirty="0" smtClean="0"/>
              <a:t>en temps </a:t>
            </a:r>
            <a:r>
              <a:rPr lang="fr-FR" sz="2800" dirty="0" err="1" smtClean="0"/>
              <a:t>reel</a:t>
            </a:r>
            <a:r>
              <a:rPr lang="fr-FR" sz="2800" dirty="0" smtClean="0"/>
              <a:t> </a:t>
            </a:r>
            <a:r>
              <a:rPr lang="fr-FR" sz="2800" dirty="0"/>
              <a:t>au </a:t>
            </a:r>
            <a:r>
              <a:rPr lang="fr-FR" sz="2800" dirty="0" smtClean="0"/>
              <a:t>site web </a:t>
            </a:r>
            <a:r>
              <a:rPr lang="fr-FR" sz="2800" dirty="0" err="1" smtClean="0"/>
              <a:t>Weather</a:t>
            </a:r>
            <a:r>
              <a:rPr lang="fr-FR" sz="2800" dirty="0" smtClean="0"/>
              <a:t> </a:t>
            </a:r>
            <a:r>
              <a:rPr lang="fr-FR" sz="2800" dirty="0"/>
              <a:t>Underground</a:t>
            </a:r>
            <a:endParaRPr lang="en-US" sz="2800" dirty="0"/>
          </a:p>
        </p:txBody>
      </p:sp>
      <p:sp>
        <p:nvSpPr>
          <p:cNvPr id="3" name="Content Placeholder 3"/>
          <p:cNvSpPr txBox="1">
            <a:spLocks/>
          </p:cNvSpPr>
          <p:nvPr/>
        </p:nvSpPr>
        <p:spPr>
          <a:xfrm>
            <a:off x="684213" y="3211032"/>
            <a:ext cx="7864363" cy="25057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smtClean="0">
                <a:latin typeface="Arial" charset="0"/>
                <a:ea typeface="Arial" charset="0"/>
                <a:cs typeface="Arial" charset="0"/>
              </a:rPr>
              <a:t>Le programme d'agent Electric </a:t>
            </a:r>
            <a:r>
              <a:rPr lang="fr-FR" sz="1800" dirty="0" err="1" smtClean="0">
                <a:latin typeface="Arial" charset="0"/>
                <a:ea typeface="Arial" charset="0"/>
                <a:cs typeface="Arial" charset="0"/>
              </a:rPr>
              <a:t>Imp</a:t>
            </a:r>
            <a:r>
              <a:rPr lang="fr-FR" sz="1800" dirty="0" smtClean="0">
                <a:latin typeface="Arial" charset="0"/>
                <a:ea typeface="Arial" charset="0"/>
                <a:cs typeface="Arial" charset="0"/>
              </a:rPr>
              <a:t> sur le Web contient le numéro de la station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ainsi que le mot de passe. </a:t>
            </a:r>
          </a:p>
          <a:p>
            <a:r>
              <a:rPr lang="fr-FR" sz="1800" dirty="0" smtClean="0">
                <a:latin typeface="Arial" charset="0"/>
                <a:ea typeface="Arial" charset="0"/>
                <a:cs typeface="Arial" charset="0"/>
              </a:rPr>
              <a:t>L'agent corrige les données météorologiques par rapport a l'altitude et a l'heure GMT, la date, etc. </a:t>
            </a:r>
          </a:p>
          <a:p>
            <a:r>
              <a:rPr lang="fr-FR" sz="1800" dirty="0" smtClean="0">
                <a:latin typeface="Arial" charset="0"/>
                <a:ea typeface="Arial" charset="0"/>
                <a:cs typeface="Arial" charset="0"/>
              </a:rPr>
              <a:t>L'agent envoie une chaîne de données à la station </a:t>
            </a:r>
            <a:r>
              <a:rPr lang="fr-FR" sz="1800" dirty="0" err="1" smtClean="0">
                <a:latin typeface="Arial" charset="0"/>
                <a:ea typeface="Arial" charset="0"/>
                <a:cs typeface="Arial" charset="0"/>
              </a:rPr>
              <a:t>Weather</a:t>
            </a:r>
            <a:r>
              <a:rPr lang="fr-FR" sz="1800" dirty="0" smtClean="0">
                <a:latin typeface="Arial" charset="0"/>
                <a:ea typeface="Arial" charset="0"/>
                <a:cs typeface="Arial" charset="0"/>
              </a:rPr>
              <a:t> Underground, et a </a:t>
            </a:r>
            <a:r>
              <a:rPr lang="fr-FR" sz="1800" dirty="0" err="1" smtClean="0">
                <a:latin typeface="Arial" charset="0"/>
                <a:ea typeface="Arial" charset="0"/>
                <a:cs typeface="Arial" charset="0"/>
              </a:rPr>
              <a:t>sparkfun</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37915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6" y="1105786"/>
            <a:ext cx="8751517" cy="1352809"/>
          </a:xfrm>
        </p:spPr>
        <p:txBody>
          <a:bodyPr>
            <a:normAutofit fontScale="90000"/>
          </a:bodyPr>
          <a:lstStyle/>
          <a:p>
            <a:r>
              <a:rPr lang="fr-FR" dirty="0"/>
              <a:t>L'IMP électrique envoie les données de la station météorologique </a:t>
            </a:r>
            <a:r>
              <a:rPr lang="fr-FR" dirty="0" smtClean="0"/>
              <a:t>en temps réel </a:t>
            </a:r>
            <a:r>
              <a:rPr lang="fr-FR" dirty="0"/>
              <a:t>au </a:t>
            </a:r>
            <a:r>
              <a:rPr lang="fr-FR" dirty="0" smtClean="0"/>
              <a:t>site web </a:t>
            </a:r>
            <a:r>
              <a:rPr lang="fr-FR" dirty="0" err="1" smtClean="0"/>
              <a:t>Weather</a:t>
            </a:r>
            <a:r>
              <a:rPr lang="fr-FR" dirty="0" smtClean="0"/>
              <a:t> </a:t>
            </a:r>
            <a:r>
              <a:rPr lang="fr-FR" dirty="0"/>
              <a:t>Underground</a:t>
            </a:r>
            <a:endParaRPr lang="en-US" dirty="0"/>
          </a:p>
        </p:txBody>
      </p:sp>
      <p:pic>
        <p:nvPicPr>
          <p:cNvPr id="3" name="Content Placeholder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023" y="2998380"/>
            <a:ext cx="8836940" cy="1752403"/>
          </a:xfrm>
          <a:prstGeom prst="rect">
            <a:avLst/>
          </a:prstGeom>
        </p:spPr>
      </p:pic>
    </p:spTree>
    <p:extLst>
      <p:ext uri="{BB962C8B-B14F-4D97-AF65-F5344CB8AC3E}">
        <p14:creationId xmlns:p14="http://schemas.microsoft.com/office/powerpoint/2010/main" val="45078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051"/>
            <a:ext cx="8859111" cy="1517313"/>
          </a:xfrm>
        </p:spPr>
        <p:txBody>
          <a:bodyPr/>
          <a:lstStyle/>
          <a:p>
            <a:r>
              <a:rPr lang="fr-FR" dirty="0"/>
              <a:t>Rapport météorologique </a:t>
            </a:r>
            <a:r>
              <a:rPr lang="fr-FR" dirty="0" smtClean="0"/>
              <a:t>de </a:t>
            </a:r>
            <a:r>
              <a:rPr lang="fr-FR" dirty="0"/>
              <a:t>la station </a:t>
            </a:r>
            <a:r>
              <a:rPr lang="fr-FR" dirty="0" smtClean="0"/>
              <a:t>de Bas </a:t>
            </a:r>
            <a:r>
              <a:rPr lang="fr-FR" dirty="0" err="1"/>
              <a:t>Boen</a:t>
            </a:r>
            <a:r>
              <a:rPr lang="fr-FR" dirty="0"/>
              <a:t> </a:t>
            </a:r>
            <a:r>
              <a:rPr lang="fr-FR" dirty="0" smtClean="0"/>
              <a:t>en Haïti</a:t>
            </a:r>
            <a:endParaRPr lang="en-US" dirty="0"/>
          </a:p>
        </p:txBody>
      </p:sp>
      <p:pic>
        <p:nvPicPr>
          <p:cNvPr id="3" name="Picture 2"/>
          <p:cNvPicPr>
            <a:picLocks noChangeAspect="1"/>
          </p:cNvPicPr>
          <p:nvPr/>
        </p:nvPicPr>
        <p:blipFill>
          <a:blip r:embed="rId3"/>
          <a:stretch>
            <a:fillRect/>
          </a:stretch>
        </p:blipFill>
        <p:spPr>
          <a:xfrm>
            <a:off x="1343988" y="2137260"/>
            <a:ext cx="5949947" cy="3971627"/>
          </a:xfrm>
          <a:prstGeom prst="rect">
            <a:avLst/>
          </a:prstGeom>
        </p:spPr>
      </p:pic>
    </p:spTree>
    <p:extLst>
      <p:ext uri="{BB962C8B-B14F-4D97-AF65-F5344CB8AC3E}">
        <p14:creationId xmlns:p14="http://schemas.microsoft.com/office/powerpoint/2010/main" val="267509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6605</TotalTime>
  <Words>3571</Words>
  <Application>Microsoft Macintosh PowerPoint</Application>
  <PresentationFormat>On-screen Show (4:3)</PresentationFormat>
  <Paragraphs>227</Paragraphs>
  <Slides>41</Slides>
  <Notes>41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41</vt:i4>
      </vt:variant>
    </vt:vector>
  </HeadingPairs>
  <TitlesOfParts>
    <vt:vector size="48" baseType="lpstr">
      <vt:lpstr>Calibri</vt:lpstr>
      <vt:lpstr>Gill Sans MT</vt:lpstr>
      <vt:lpstr>Arial</vt:lpstr>
      <vt:lpstr>Title Slide</vt:lpstr>
      <vt:lpstr>Content Slides</vt:lpstr>
      <vt:lpstr>Feed the Future-only branded blank</vt:lpstr>
      <vt:lpstr>Closing Slides</vt:lpstr>
      <vt:lpstr>PowerPoint Presentation</vt:lpstr>
      <vt:lpstr>PowerPoint Presentation</vt:lpstr>
      <vt:lpstr>Agenda session 4</vt:lpstr>
      <vt:lpstr>Le tableau Arduino rassemble une parcelle de données a être diffusée toutes les 0,2 secondes</vt:lpstr>
      <vt:lpstr>Site Web Electric Imp</vt:lpstr>
      <vt:lpstr>L'appareil électrique « IMP » lit les données de la station météorologique.</vt:lpstr>
      <vt:lpstr>L‘appareil IMP électrique envoie les données de la station météorologique en temps reel au site web Weather Underground</vt:lpstr>
      <vt:lpstr>L'IMP électrique envoie les données de la station météorologique en temps réel au site web Weather Underground</vt:lpstr>
      <vt:lpstr>Rapport météorologique de la station de Bas Boen en Haïti</vt:lpstr>
      <vt:lpstr>Synthèse de données de la station de Bas Boen en Haïti</vt:lpstr>
      <vt:lpstr>Rapport graphique</vt:lpstr>
      <vt:lpstr>Rapport Weather Underground</vt:lpstr>
      <vt:lpstr>Bouton de téléchargement de Weather Underground</vt:lpstr>
      <vt:lpstr>Le tableau des rapports Weather Underground en provenance de BAS BOEN en haiti.</vt:lpstr>
      <vt:lpstr>rapport de telechargement de la station Haïti Bas Boen sur Weather Underground Cloud</vt:lpstr>
      <vt:lpstr>Agenda session 4</vt:lpstr>
      <vt:lpstr>repeteur Wifi TP Link </vt:lpstr>
      <vt:lpstr>repeteur Wifi TP Link - vue arriere</vt:lpstr>
      <vt:lpstr>mise en marche du repeteur WIFI TP Link </vt:lpstr>
      <vt:lpstr>connexion du repeteur wifi TP Link pour les utilisateurs de windows</vt:lpstr>
      <vt:lpstr>Configuration 1 et 2 du repeteur wifi tP-link</vt:lpstr>
      <vt:lpstr>Configuration 3 du repeteur wifi tp-link</vt:lpstr>
      <vt:lpstr>Configuration 4 et 5 de l’extenseur wifi tp-link</vt:lpstr>
      <vt:lpstr>Repeteur WIFI TP Link : RELOCAliser</vt:lpstr>
      <vt:lpstr>Repeteur wifi TP Link: RELOCAliser</vt:lpstr>
      <vt:lpstr>L’extenseur TP Link Wifi : autres utilisations </vt:lpstr>
      <vt:lpstr>Agenda session 4</vt:lpstr>
      <vt:lpstr>Comment installer la station météorologique</vt:lpstr>
      <vt:lpstr>Communications WIFI au CRDD</vt:lpstr>
      <vt:lpstr>Communications WIFI</vt:lpstr>
      <vt:lpstr>Faites clignoter la puce Électronique IMP dans la station météorologique</vt:lpstr>
      <vt:lpstr>Faites clignoter la puce Électronique IMP dans la station météorologique</vt:lpstr>
      <vt:lpstr>Faites clignoter la puce Électronique IMP dans la station météorologique</vt:lpstr>
      <vt:lpstr>Faites clignoter la puce Électronique IMP dans la station météorologique</vt:lpstr>
      <vt:lpstr>Faites clignoter la puce Électronique IMP dans la station météorologique</vt:lpstr>
      <vt:lpstr>Clignez sur la puce Électronique IMP dans la station météorologique</vt:lpstr>
      <vt:lpstr>S'il y a des problèmes de logiciel</vt:lpstr>
      <vt:lpstr>Agenda session 4</vt:lpstr>
      <vt:lpstr>Questions et discussion</vt:lpstr>
      <vt:lpstr>Enquête post-atelier</vt:lpstr>
      <vt:lpstr>PowerPoint Presentation</vt:lpstr>
    </vt:vector>
  </TitlesOfParts>
  <Company>Rowe Design House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Price,Victoria A</cp:lastModifiedBy>
  <cp:revision>585</cp:revision>
  <cp:lastPrinted>2015-01-30T22:32:16Z</cp:lastPrinted>
  <dcterms:created xsi:type="dcterms:W3CDTF">2015-01-15T01:04:45Z</dcterms:created>
  <dcterms:modified xsi:type="dcterms:W3CDTF">2017-07-13T15:19:57Z</dcterms:modified>
</cp:coreProperties>
</file>