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tmp" ContentType="image/png"/>
  <Default Extension="tif" ContentType="image/tiff"/>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1"/>
    <p:sldMasterId id="2147483686" r:id="rId2"/>
    <p:sldMasterId id="2147483706" r:id="rId3"/>
    <p:sldMasterId id="2147483701" r:id="rId4"/>
  </p:sldMasterIdLst>
  <p:notesMasterIdLst>
    <p:notesMasterId r:id="rId39"/>
  </p:notesMasterIdLst>
  <p:handoutMasterIdLst>
    <p:handoutMasterId r:id="rId40"/>
  </p:handoutMasterIdLst>
  <p:sldIdLst>
    <p:sldId id="390" r:id="rId5"/>
    <p:sldId id="391" r:id="rId6"/>
    <p:sldId id="385" r:id="rId7"/>
    <p:sldId id="392" r:id="rId8"/>
    <p:sldId id="393" r:id="rId9"/>
    <p:sldId id="394" r:id="rId10"/>
    <p:sldId id="395" r:id="rId11"/>
    <p:sldId id="396" r:id="rId12"/>
    <p:sldId id="397" r:id="rId13"/>
    <p:sldId id="398" r:id="rId14"/>
    <p:sldId id="399" r:id="rId15"/>
    <p:sldId id="400" r:id="rId16"/>
    <p:sldId id="401" r:id="rId17"/>
    <p:sldId id="402" r:id="rId18"/>
    <p:sldId id="403" r:id="rId19"/>
    <p:sldId id="404" r:id="rId20"/>
    <p:sldId id="405" r:id="rId21"/>
    <p:sldId id="406" r:id="rId22"/>
    <p:sldId id="407" r:id="rId23"/>
    <p:sldId id="408" r:id="rId24"/>
    <p:sldId id="409" r:id="rId25"/>
    <p:sldId id="410" r:id="rId26"/>
    <p:sldId id="411" r:id="rId27"/>
    <p:sldId id="412" r:id="rId28"/>
    <p:sldId id="413" r:id="rId29"/>
    <p:sldId id="414" r:id="rId30"/>
    <p:sldId id="415" r:id="rId31"/>
    <p:sldId id="416" r:id="rId32"/>
    <p:sldId id="417" r:id="rId33"/>
    <p:sldId id="418" r:id="rId34"/>
    <p:sldId id="419" r:id="rId35"/>
    <p:sldId id="420" r:id="rId36"/>
    <p:sldId id="421" r:id="rId37"/>
    <p:sldId id="288" r:id="rId38"/>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7D28"/>
    <a:srgbClr val="94A545"/>
    <a:srgbClr val="4799B5"/>
    <a:srgbClr val="000000"/>
    <a:srgbClr val="3C7E94"/>
    <a:srgbClr val="BA6324"/>
    <a:srgbClr val="788D36"/>
    <a:srgbClr val="878A8B"/>
    <a:srgbClr val="558BFF"/>
    <a:srgbClr val="2C55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6" autoAdjust="0"/>
    <p:restoredTop sz="93368" autoAdjust="0"/>
  </p:normalViewPr>
  <p:slideViewPr>
    <p:cSldViewPr snapToGrid="0" showGuides="1">
      <p:cViewPr>
        <p:scale>
          <a:sx n="90" d="100"/>
          <a:sy n="90" d="100"/>
        </p:scale>
        <p:origin x="1576" y="4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67F5253C-9A75-AF46-ACEE-EAEE5B05D801}" type="datetimeFigureOut">
              <a:rPr lang="en-US" smtClean="0"/>
              <a:pPr/>
              <a:t>7/12/17</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D1A940B9-CD79-EF4A-961D-7F81D59A9659}" type="slidenum">
              <a:rPr lang="en-US" smtClean="0"/>
              <a:pPr/>
              <a:t>‹#›</a:t>
            </a:fld>
            <a:endParaRPr lang="en-US"/>
          </a:p>
        </p:txBody>
      </p:sp>
    </p:spTree>
    <p:extLst>
      <p:ext uri="{BB962C8B-B14F-4D97-AF65-F5344CB8AC3E}">
        <p14:creationId xmlns:p14="http://schemas.microsoft.com/office/powerpoint/2010/main" val="7116193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6B0B5A0C-4C94-FA4D-AE3B-06DAC0064AF4}" type="datetimeFigureOut">
              <a:rPr lang="en-US" smtClean="0"/>
              <a:pPr/>
              <a:t>7/12/17</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DD154D62-D7A5-D248-8B93-7A8623E1000B}" type="slidenum">
              <a:rPr lang="en-US" smtClean="0"/>
              <a:pPr/>
              <a:t>‹#›</a:t>
            </a:fld>
            <a:endParaRPr lang="en-US"/>
          </a:p>
        </p:txBody>
      </p:sp>
    </p:spTree>
    <p:extLst>
      <p:ext uri="{BB962C8B-B14F-4D97-AF65-F5344CB8AC3E}">
        <p14:creationId xmlns:p14="http://schemas.microsoft.com/office/powerpoint/2010/main" val="14233173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1</a:t>
            </a:fld>
            <a:endParaRPr lang="en-US"/>
          </a:p>
        </p:txBody>
      </p:sp>
    </p:spTree>
    <p:extLst>
      <p:ext uri="{BB962C8B-B14F-4D97-AF65-F5344CB8AC3E}">
        <p14:creationId xmlns:p14="http://schemas.microsoft.com/office/powerpoint/2010/main" val="1340086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10</a:t>
            </a:fld>
            <a:endParaRPr lang="en-US"/>
          </a:p>
        </p:txBody>
      </p:sp>
    </p:spTree>
    <p:extLst>
      <p:ext uri="{BB962C8B-B14F-4D97-AF65-F5344CB8AC3E}">
        <p14:creationId xmlns:p14="http://schemas.microsoft.com/office/powerpoint/2010/main" val="1855731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11</a:t>
            </a:fld>
            <a:endParaRPr lang="en-US"/>
          </a:p>
        </p:txBody>
      </p:sp>
    </p:spTree>
    <p:extLst>
      <p:ext uri="{BB962C8B-B14F-4D97-AF65-F5344CB8AC3E}">
        <p14:creationId xmlns:p14="http://schemas.microsoft.com/office/powerpoint/2010/main" val="1492482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12</a:t>
            </a:fld>
            <a:endParaRPr lang="en-US"/>
          </a:p>
        </p:txBody>
      </p:sp>
    </p:spTree>
    <p:extLst>
      <p:ext uri="{BB962C8B-B14F-4D97-AF65-F5344CB8AC3E}">
        <p14:creationId xmlns:p14="http://schemas.microsoft.com/office/powerpoint/2010/main" val="657364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13</a:t>
            </a:fld>
            <a:endParaRPr lang="en-US"/>
          </a:p>
        </p:txBody>
      </p:sp>
    </p:spTree>
    <p:extLst>
      <p:ext uri="{BB962C8B-B14F-4D97-AF65-F5344CB8AC3E}">
        <p14:creationId xmlns:p14="http://schemas.microsoft.com/office/powerpoint/2010/main" val="339652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14</a:t>
            </a:fld>
            <a:endParaRPr lang="en-US"/>
          </a:p>
        </p:txBody>
      </p:sp>
    </p:spTree>
    <p:extLst>
      <p:ext uri="{BB962C8B-B14F-4D97-AF65-F5344CB8AC3E}">
        <p14:creationId xmlns:p14="http://schemas.microsoft.com/office/powerpoint/2010/main" val="1682873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15</a:t>
            </a:fld>
            <a:endParaRPr lang="en-US"/>
          </a:p>
        </p:txBody>
      </p:sp>
    </p:spTree>
    <p:extLst>
      <p:ext uri="{BB962C8B-B14F-4D97-AF65-F5344CB8AC3E}">
        <p14:creationId xmlns:p14="http://schemas.microsoft.com/office/powerpoint/2010/main" val="1355793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16</a:t>
            </a:fld>
            <a:endParaRPr lang="en-US"/>
          </a:p>
        </p:txBody>
      </p:sp>
    </p:spTree>
    <p:extLst>
      <p:ext uri="{BB962C8B-B14F-4D97-AF65-F5344CB8AC3E}">
        <p14:creationId xmlns:p14="http://schemas.microsoft.com/office/powerpoint/2010/main" val="947774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17</a:t>
            </a:fld>
            <a:endParaRPr lang="en-US"/>
          </a:p>
        </p:txBody>
      </p:sp>
    </p:spTree>
    <p:extLst>
      <p:ext uri="{BB962C8B-B14F-4D97-AF65-F5344CB8AC3E}">
        <p14:creationId xmlns:p14="http://schemas.microsoft.com/office/powerpoint/2010/main" val="2106735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18</a:t>
            </a:fld>
            <a:endParaRPr lang="en-US"/>
          </a:p>
        </p:txBody>
      </p:sp>
    </p:spTree>
    <p:extLst>
      <p:ext uri="{BB962C8B-B14F-4D97-AF65-F5344CB8AC3E}">
        <p14:creationId xmlns:p14="http://schemas.microsoft.com/office/powerpoint/2010/main" val="223633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19</a:t>
            </a:fld>
            <a:endParaRPr lang="en-US"/>
          </a:p>
        </p:txBody>
      </p:sp>
    </p:spTree>
    <p:extLst>
      <p:ext uri="{BB962C8B-B14F-4D97-AF65-F5344CB8AC3E}">
        <p14:creationId xmlns:p14="http://schemas.microsoft.com/office/powerpoint/2010/main" val="184643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FF00"/>
                </a:solidFill>
              </a:rPr>
              <a:t>Please include this slide in your presentation</a:t>
            </a:r>
            <a:r>
              <a:rPr lang="en-US" baseline="0" dirty="0" smtClean="0">
                <a:solidFill>
                  <a:srgbClr val="FFFF00"/>
                </a:solidFill>
              </a:rPr>
              <a:t> in the appropriate location.</a:t>
            </a:r>
            <a:r>
              <a:rPr lang="en-US" dirty="0" smtClean="0">
                <a:solidFill>
                  <a:srgbClr val="FFFF00"/>
                </a:solidFill>
              </a:rPr>
              <a:t> </a:t>
            </a:r>
            <a:r>
              <a:rPr lang="en-US" dirty="0" smtClean="0"/>
              <a:t>Notes: </a:t>
            </a:r>
            <a:r>
              <a:rPr lang="en-US" sz="1200" b="0" i="0" u="none" strike="noStrike" kern="1200" baseline="0" dirty="0" smtClean="0">
                <a:solidFill>
                  <a:schemeClr val="tx1"/>
                </a:solidFill>
                <a:latin typeface="+mn-lt"/>
                <a:ea typeface="+mn-ea"/>
                <a:cs typeface="+mn-cs"/>
              </a:rPr>
              <a:t>Feed the Future connects U.S. Government efforts targeted at global hunger and food security. Led by USAID, Feed the Future draws on the resources and expertise of the U.S. Departments of Agriculture, Commerce, State and Treasury; the Millennium Challenge Corporation; the United States African Development Foundation; the Peace Corps; the Overseas Private Investment Corporation; the Office of the United States Trade Representative; and the U.S. Geological Survey. </a:t>
            </a:r>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2</a:t>
            </a:fld>
            <a:endParaRPr lang="en-US"/>
          </a:p>
        </p:txBody>
      </p:sp>
    </p:spTree>
    <p:extLst>
      <p:ext uri="{BB962C8B-B14F-4D97-AF65-F5344CB8AC3E}">
        <p14:creationId xmlns:p14="http://schemas.microsoft.com/office/powerpoint/2010/main" val="2906133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20</a:t>
            </a:fld>
            <a:endParaRPr lang="en-US"/>
          </a:p>
        </p:txBody>
      </p:sp>
    </p:spTree>
    <p:extLst>
      <p:ext uri="{BB962C8B-B14F-4D97-AF65-F5344CB8AC3E}">
        <p14:creationId xmlns:p14="http://schemas.microsoft.com/office/powerpoint/2010/main" val="1228695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21</a:t>
            </a:fld>
            <a:endParaRPr lang="en-US"/>
          </a:p>
        </p:txBody>
      </p:sp>
    </p:spTree>
    <p:extLst>
      <p:ext uri="{BB962C8B-B14F-4D97-AF65-F5344CB8AC3E}">
        <p14:creationId xmlns:p14="http://schemas.microsoft.com/office/powerpoint/2010/main" val="1407061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22</a:t>
            </a:fld>
            <a:endParaRPr lang="en-US"/>
          </a:p>
        </p:txBody>
      </p:sp>
    </p:spTree>
    <p:extLst>
      <p:ext uri="{BB962C8B-B14F-4D97-AF65-F5344CB8AC3E}">
        <p14:creationId xmlns:p14="http://schemas.microsoft.com/office/powerpoint/2010/main" val="1978083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23</a:t>
            </a:fld>
            <a:endParaRPr lang="en-US"/>
          </a:p>
        </p:txBody>
      </p:sp>
    </p:spTree>
    <p:extLst>
      <p:ext uri="{BB962C8B-B14F-4D97-AF65-F5344CB8AC3E}">
        <p14:creationId xmlns:p14="http://schemas.microsoft.com/office/powerpoint/2010/main" val="773766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24</a:t>
            </a:fld>
            <a:endParaRPr lang="en-US"/>
          </a:p>
        </p:txBody>
      </p:sp>
    </p:spTree>
    <p:extLst>
      <p:ext uri="{BB962C8B-B14F-4D97-AF65-F5344CB8AC3E}">
        <p14:creationId xmlns:p14="http://schemas.microsoft.com/office/powerpoint/2010/main" val="1869883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25</a:t>
            </a:fld>
            <a:endParaRPr lang="en-US"/>
          </a:p>
        </p:txBody>
      </p:sp>
    </p:spTree>
    <p:extLst>
      <p:ext uri="{BB962C8B-B14F-4D97-AF65-F5344CB8AC3E}">
        <p14:creationId xmlns:p14="http://schemas.microsoft.com/office/powerpoint/2010/main" val="1004500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26</a:t>
            </a:fld>
            <a:endParaRPr lang="en-US"/>
          </a:p>
        </p:txBody>
      </p:sp>
    </p:spTree>
    <p:extLst>
      <p:ext uri="{BB962C8B-B14F-4D97-AF65-F5344CB8AC3E}">
        <p14:creationId xmlns:p14="http://schemas.microsoft.com/office/powerpoint/2010/main" val="3974931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27</a:t>
            </a:fld>
            <a:endParaRPr lang="en-US"/>
          </a:p>
        </p:txBody>
      </p:sp>
    </p:spTree>
    <p:extLst>
      <p:ext uri="{BB962C8B-B14F-4D97-AF65-F5344CB8AC3E}">
        <p14:creationId xmlns:p14="http://schemas.microsoft.com/office/powerpoint/2010/main" val="936555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28</a:t>
            </a:fld>
            <a:endParaRPr lang="en-US"/>
          </a:p>
        </p:txBody>
      </p:sp>
    </p:spTree>
    <p:extLst>
      <p:ext uri="{BB962C8B-B14F-4D97-AF65-F5344CB8AC3E}">
        <p14:creationId xmlns:p14="http://schemas.microsoft.com/office/powerpoint/2010/main" val="147884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29</a:t>
            </a:fld>
            <a:endParaRPr lang="en-US"/>
          </a:p>
        </p:txBody>
      </p:sp>
    </p:spTree>
    <p:extLst>
      <p:ext uri="{BB962C8B-B14F-4D97-AF65-F5344CB8AC3E}">
        <p14:creationId xmlns:p14="http://schemas.microsoft.com/office/powerpoint/2010/main" val="343538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3</a:t>
            </a:fld>
            <a:endParaRPr lang="en-US"/>
          </a:p>
        </p:txBody>
      </p:sp>
    </p:spTree>
    <p:extLst>
      <p:ext uri="{BB962C8B-B14F-4D97-AF65-F5344CB8AC3E}">
        <p14:creationId xmlns:p14="http://schemas.microsoft.com/office/powerpoint/2010/main" val="23423332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30</a:t>
            </a:fld>
            <a:endParaRPr lang="en-US"/>
          </a:p>
        </p:txBody>
      </p:sp>
    </p:spTree>
    <p:extLst>
      <p:ext uri="{BB962C8B-B14F-4D97-AF65-F5344CB8AC3E}">
        <p14:creationId xmlns:p14="http://schemas.microsoft.com/office/powerpoint/2010/main" val="1183363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31</a:t>
            </a:fld>
            <a:endParaRPr lang="en-US"/>
          </a:p>
        </p:txBody>
      </p:sp>
    </p:spTree>
    <p:extLst>
      <p:ext uri="{BB962C8B-B14F-4D97-AF65-F5344CB8AC3E}">
        <p14:creationId xmlns:p14="http://schemas.microsoft.com/office/powerpoint/2010/main" val="5026703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32</a:t>
            </a:fld>
            <a:endParaRPr lang="en-US"/>
          </a:p>
        </p:txBody>
      </p:sp>
    </p:spTree>
    <p:extLst>
      <p:ext uri="{BB962C8B-B14F-4D97-AF65-F5344CB8AC3E}">
        <p14:creationId xmlns:p14="http://schemas.microsoft.com/office/powerpoint/2010/main" val="4615468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33</a:t>
            </a:fld>
            <a:endParaRPr lang="en-US"/>
          </a:p>
        </p:txBody>
      </p:sp>
    </p:spTree>
    <p:extLst>
      <p:ext uri="{BB962C8B-B14F-4D97-AF65-F5344CB8AC3E}">
        <p14:creationId xmlns:p14="http://schemas.microsoft.com/office/powerpoint/2010/main" val="1803516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34</a:t>
            </a:fld>
            <a:endParaRPr lang="en-US"/>
          </a:p>
        </p:txBody>
      </p:sp>
    </p:spTree>
    <p:extLst>
      <p:ext uri="{BB962C8B-B14F-4D97-AF65-F5344CB8AC3E}">
        <p14:creationId xmlns:p14="http://schemas.microsoft.com/office/powerpoint/2010/main" val="1184386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4</a:t>
            </a:fld>
            <a:endParaRPr lang="en-US"/>
          </a:p>
        </p:txBody>
      </p:sp>
    </p:spTree>
    <p:extLst>
      <p:ext uri="{BB962C8B-B14F-4D97-AF65-F5344CB8AC3E}">
        <p14:creationId xmlns:p14="http://schemas.microsoft.com/office/powerpoint/2010/main" val="2002942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5</a:t>
            </a:fld>
            <a:endParaRPr lang="en-US"/>
          </a:p>
        </p:txBody>
      </p:sp>
    </p:spTree>
    <p:extLst>
      <p:ext uri="{BB962C8B-B14F-4D97-AF65-F5344CB8AC3E}">
        <p14:creationId xmlns:p14="http://schemas.microsoft.com/office/powerpoint/2010/main" val="435025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6</a:t>
            </a:fld>
            <a:endParaRPr lang="en-US"/>
          </a:p>
        </p:txBody>
      </p:sp>
    </p:spTree>
    <p:extLst>
      <p:ext uri="{BB962C8B-B14F-4D97-AF65-F5344CB8AC3E}">
        <p14:creationId xmlns:p14="http://schemas.microsoft.com/office/powerpoint/2010/main" val="668147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7</a:t>
            </a:fld>
            <a:endParaRPr lang="en-US"/>
          </a:p>
        </p:txBody>
      </p:sp>
    </p:spTree>
    <p:extLst>
      <p:ext uri="{BB962C8B-B14F-4D97-AF65-F5344CB8AC3E}">
        <p14:creationId xmlns:p14="http://schemas.microsoft.com/office/powerpoint/2010/main" val="55597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8</a:t>
            </a:fld>
            <a:endParaRPr lang="en-US"/>
          </a:p>
        </p:txBody>
      </p:sp>
    </p:spTree>
    <p:extLst>
      <p:ext uri="{BB962C8B-B14F-4D97-AF65-F5344CB8AC3E}">
        <p14:creationId xmlns:p14="http://schemas.microsoft.com/office/powerpoint/2010/main" val="1185699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9</a:t>
            </a:fld>
            <a:endParaRPr lang="en-US"/>
          </a:p>
        </p:txBody>
      </p:sp>
    </p:spTree>
    <p:extLst>
      <p:ext uri="{BB962C8B-B14F-4D97-AF65-F5344CB8AC3E}">
        <p14:creationId xmlns:p14="http://schemas.microsoft.com/office/powerpoint/2010/main" val="493973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extBox 9"/>
          <p:cNvSpPr txBox="1"/>
          <p:nvPr userDrawn="1"/>
        </p:nvSpPr>
        <p:spPr>
          <a:xfrm>
            <a:off x="358758" y="6611159"/>
            <a:ext cx="7226024" cy="230832"/>
          </a:xfrm>
          <a:prstGeom prst="rect">
            <a:avLst/>
          </a:prstGeom>
          <a:noFill/>
          <a:ln w="12700" cap="sq" cmpd="sng">
            <a:noFill/>
            <a:prstDash val="solid"/>
          </a:ln>
        </p:spPr>
        <p:txBody>
          <a:bodyPr wrap="square" rtlCol="0" anchor="t" anchorCtr="0">
            <a:spAutoFit/>
          </a:bodyPr>
          <a:lstStyle/>
          <a:p>
            <a:r>
              <a:rPr lang="en-US" sz="900" b="0" i="1" dirty="0" smtClean="0">
                <a:solidFill>
                  <a:schemeClr val="bg1"/>
                </a:solidFill>
                <a:latin typeface="Arial"/>
                <a:cs typeface="Arial"/>
              </a:rPr>
              <a:t>Photo</a:t>
            </a:r>
            <a:r>
              <a:rPr lang="en-US" sz="900" b="0" i="1" baseline="0" dirty="0" smtClean="0">
                <a:solidFill>
                  <a:schemeClr val="bg1"/>
                </a:solidFill>
                <a:latin typeface="Arial"/>
                <a:cs typeface="Arial"/>
              </a:rPr>
              <a:t> Credit Goes Here</a:t>
            </a:r>
            <a:endParaRPr lang="en-US" sz="900" b="0" i="1" dirty="0">
              <a:solidFill>
                <a:schemeClr val="bg1"/>
              </a:solidFill>
              <a:latin typeface="Arial"/>
              <a:cs typeface="Arial"/>
            </a:endParaRPr>
          </a:p>
        </p:txBody>
      </p:sp>
      <p:sp>
        <p:nvSpPr>
          <p:cNvPr id="15" name="Text Placeholder 14"/>
          <p:cNvSpPr>
            <a:spLocks noGrp="1"/>
          </p:cNvSpPr>
          <p:nvPr>
            <p:ph type="body" sz="quarter" idx="12" hasCustomPrompt="1"/>
          </p:nvPr>
        </p:nvSpPr>
        <p:spPr>
          <a:xfrm>
            <a:off x="462856" y="5723098"/>
            <a:ext cx="5022850" cy="260350"/>
          </a:xfrm>
          <a:prstGeom prst="rect">
            <a:avLst/>
          </a:prstGeom>
        </p:spPr>
        <p:txBody>
          <a:bodyPr/>
          <a:lstStyle>
            <a:lvl1pPr marL="0" indent="0">
              <a:buNone/>
              <a:defRPr sz="1000" i="1" baseline="0">
                <a:solidFill>
                  <a:schemeClr val="bg1"/>
                </a:solidFill>
                <a:latin typeface="Arial" panose="020B0604020202020204" pitchFamily="34" charset="0"/>
                <a:cs typeface="Arial" panose="020B0604020202020204" pitchFamily="34" charset="0"/>
              </a:defRPr>
            </a:lvl1pPr>
          </a:lstStyle>
          <a:p>
            <a:pPr lvl="0"/>
            <a:r>
              <a:rPr lang="en-US" dirty="0" smtClean="0"/>
              <a:t>Photo credit: Name/Organization</a:t>
            </a:r>
            <a:endParaRPr lang="en-US" dirty="0"/>
          </a:p>
        </p:txBody>
      </p:sp>
      <p:sp>
        <p:nvSpPr>
          <p:cNvPr id="17" name="Text Placeholder 16"/>
          <p:cNvSpPr>
            <a:spLocks noGrp="1"/>
          </p:cNvSpPr>
          <p:nvPr>
            <p:ph type="body" sz="quarter" idx="13" hasCustomPrompt="1"/>
          </p:nvPr>
        </p:nvSpPr>
        <p:spPr>
          <a:xfrm>
            <a:off x="452438" y="5175081"/>
            <a:ext cx="8186737" cy="268287"/>
          </a:xfrm>
          <a:prstGeom prst="rect">
            <a:avLst/>
          </a:prstGeom>
        </p:spPr>
        <p:txBody>
          <a:bodyPr/>
          <a:lstStyle>
            <a:lvl1pPr marL="0" indent="0">
              <a:buNone/>
              <a:defRPr sz="1500" b="1" baseline="0">
                <a:solidFill>
                  <a:schemeClr val="bg1"/>
                </a:solidFill>
                <a:latin typeface="Arial" panose="020B0604020202020204" pitchFamily="34" charset="0"/>
                <a:cs typeface="Arial" panose="020B0604020202020204" pitchFamily="34" charset="0"/>
              </a:defRPr>
            </a:lvl1pPr>
          </a:lstStyle>
          <a:p>
            <a:pPr lvl="0"/>
            <a:r>
              <a:rPr lang="en-US" dirty="0" smtClean="0"/>
              <a:t>Subhead goes here</a:t>
            </a:r>
            <a:endParaRPr lang="en-US" dirty="0"/>
          </a:p>
        </p:txBody>
      </p:sp>
      <p:sp>
        <p:nvSpPr>
          <p:cNvPr id="19" name="Text Placeholder 18"/>
          <p:cNvSpPr>
            <a:spLocks noGrp="1"/>
          </p:cNvSpPr>
          <p:nvPr>
            <p:ph type="body" sz="quarter" idx="14" hasCustomPrompt="1"/>
          </p:nvPr>
        </p:nvSpPr>
        <p:spPr>
          <a:xfrm>
            <a:off x="1021842" y="3829050"/>
            <a:ext cx="7089775" cy="1195388"/>
          </a:xfrm>
          <a:prstGeom prst="rect">
            <a:avLst/>
          </a:prstGeom>
        </p:spPr>
        <p:txBody>
          <a:bodyPr/>
          <a:lstStyle>
            <a:lvl1pPr marL="0" indent="0" algn="ctr">
              <a:buNone/>
              <a:defRPr sz="3400" baseline="0">
                <a:solidFill>
                  <a:schemeClr val="bg1">
                    <a:lumMod val="85000"/>
                  </a:schemeClr>
                </a:solidFill>
                <a:latin typeface="Arial" panose="020B0604020202020204" pitchFamily="34" charset="0"/>
                <a:cs typeface="Arial" panose="020B0604020202020204" pitchFamily="34" charset="0"/>
              </a:defRPr>
            </a:lvl1pPr>
          </a:lstStyle>
          <a:p>
            <a:pPr lvl="0"/>
            <a:r>
              <a:rPr lang="en-US" dirty="0" smtClean="0"/>
              <a:t>TITLE OF PRESENTATION GOES HERE AND HERE</a:t>
            </a:r>
            <a:endParaRPr lang="en-US" dirty="0"/>
          </a:p>
        </p:txBody>
      </p:sp>
    </p:spTree>
    <p:extLst>
      <p:ext uri="{BB962C8B-B14F-4D97-AF65-F5344CB8AC3E}">
        <p14:creationId xmlns:p14="http://schemas.microsoft.com/office/powerpoint/2010/main" val="20996223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eed the Future-only branded blank">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448041" y="1156441"/>
            <a:ext cx="8229600" cy="597049"/>
          </a:xfrm>
          <a:prstGeom prst="rect">
            <a:avLst/>
          </a:prstGeom>
          <a:noFill/>
          <a:ln w="0">
            <a:no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smtClean="0"/>
              <a:t>HEADER HERE</a:t>
            </a:r>
          </a:p>
        </p:txBody>
      </p:sp>
    </p:spTree>
    <p:extLst>
      <p:ext uri="{BB962C8B-B14F-4D97-AF65-F5344CB8AC3E}">
        <p14:creationId xmlns:p14="http://schemas.microsoft.com/office/powerpoint/2010/main" val="373931973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58716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brande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80560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and Left Justified Tex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auto">
          <a:xfrm>
            <a:off x="448041" y="1156441"/>
            <a:ext cx="8229600" cy="597049"/>
          </a:xfrm>
          <a:prstGeom prst="rect">
            <a:avLst/>
          </a:prstGeom>
          <a:noFill/>
          <a:ln w="0">
            <a:no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smtClean="0"/>
              <a:t>HEADER HERE</a:t>
            </a:r>
          </a:p>
        </p:txBody>
      </p:sp>
      <p:sp>
        <p:nvSpPr>
          <p:cNvPr id="8" name="Text Placeholder 7"/>
          <p:cNvSpPr>
            <a:spLocks noGrp="1"/>
          </p:cNvSpPr>
          <p:nvPr>
            <p:ph type="body" sz="quarter" idx="10"/>
          </p:nvPr>
        </p:nvSpPr>
        <p:spPr>
          <a:xfrm>
            <a:off x="612775" y="2087563"/>
            <a:ext cx="8101013" cy="3291840"/>
          </a:xfrm>
          <a:prstGeom prst="rect">
            <a:avLst/>
          </a:prstGeom>
        </p:spPr>
        <p:txBody>
          <a:bodyPr/>
          <a:lstStyle>
            <a:lvl1pPr marL="0" indent="0">
              <a:buNone/>
              <a:defRPr sz="1800">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smtClean="0"/>
              <a:t>Click to edit Master text styles</a:t>
            </a:r>
          </a:p>
          <a:p>
            <a:pPr lvl="0"/>
            <a:endParaRPr lang="en-US" dirty="0" smtClean="0"/>
          </a:p>
        </p:txBody>
      </p:sp>
    </p:spTree>
    <p:extLst>
      <p:ext uri="{BB962C8B-B14F-4D97-AF65-F5344CB8AC3E}">
        <p14:creationId xmlns:p14="http://schemas.microsoft.com/office/powerpoint/2010/main" val="10893918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and bulleted lis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auto">
          <a:xfrm>
            <a:off x="448041" y="1156441"/>
            <a:ext cx="8229600" cy="59704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smtClean="0"/>
              <a:t>HEADER HERE</a:t>
            </a:r>
          </a:p>
        </p:txBody>
      </p:sp>
      <p:sp>
        <p:nvSpPr>
          <p:cNvPr id="4" name="Text Placeholder 7"/>
          <p:cNvSpPr>
            <a:spLocks noGrp="1"/>
          </p:cNvSpPr>
          <p:nvPr>
            <p:ph type="body" sz="quarter" idx="10"/>
          </p:nvPr>
        </p:nvSpPr>
        <p:spPr>
          <a:xfrm>
            <a:off x="612775" y="2087563"/>
            <a:ext cx="8101013" cy="3291840"/>
          </a:xfrm>
          <a:prstGeom prst="rect">
            <a:avLst/>
          </a:prstGeom>
        </p:spPr>
        <p:txBody>
          <a:bodyPr/>
          <a:lstStyle>
            <a:lvl1pPr marL="285750" marR="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lang="en-US" sz="1800" kern="1200" dirty="0" smtClean="0">
                <a:solidFill>
                  <a:schemeClr val="tx1"/>
                </a:solidFill>
                <a:latin typeface="Arial"/>
                <a:ea typeface="+mn-ea"/>
                <a:cs typeface="Arial"/>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smtClean="0"/>
              <a:t>Click to edit Master text styles</a:t>
            </a:r>
          </a:p>
          <a:p>
            <a:pPr lvl="0"/>
            <a:endParaRPr lang="en-US" dirty="0" smtClean="0"/>
          </a:p>
          <a:p>
            <a:pPr lvl="0"/>
            <a:endParaRPr lang="en-US" dirty="0" smtClean="0"/>
          </a:p>
          <a:p>
            <a:pPr lvl="0"/>
            <a:endParaRPr lang="en-US" dirty="0" smtClean="0"/>
          </a:p>
        </p:txBody>
      </p:sp>
    </p:spTree>
    <p:extLst>
      <p:ext uri="{BB962C8B-B14F-4D97-AF65-F5344CB8AC3E}">
        <p14:creationId xmlns:p14="http://schemas.microsoft.com/office/powerpoint/2010/main" val="8579970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subhead, and bulleted lis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auto">
          <a:xfrm>
            <a:off x="448041" y="1156441"/>
            <a:ext cx="8229600" cy="59704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smtClean="0"/>
              <a:t>HEADER HERE</a:t>
            </a:r>
          </a:p>
        </p:txBody>
      </p:sp>
      <p:sp>
        <p:nvSpPr>
          <p:cNvPr id="8" name="Text Placeholder 7"/>
          <p:cNvSpPr>
            <a:spLocks noGrp="1"/>
          </p:cNvSpPr>
          <p:nvPr>
            <p:ph type="body" sz="quarter" idx="10"/>
          </p:nvPr>
        </p:nvSpPr>
        <p:spPr>
          <a:xfrm>
            <a:off x="612775" y="2388787"/>
            <a:ext cx="8101013" cy="3291840"/>
          </a:xfrm>
          <a:prstGeom prst="rect">
            <a:avLst/>
          </a:prstGeom>
        </p:spPr>
        <p:txBody>
          <a:bodyPr/>
          <a:lstStyle>
            <a:lvl1pPr marL="285750" marR="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lang="en-US" sz="1800" kern="1200" dirty="0" smtClean="0">
                <a:solidFill>
                  <a:schemeClr val="tx1"/>
                </a:solidFill>
                <a:latin typeface="Arial"/>
                <a:ea typeface="+mn-ea"/>
                <a:cs typeface="Arial"/>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smtClean="0"/>
              <a:t>Click to edit Master text styles</a:t>
            </a:r>
          </a:p>
          <a:p>
            <a:pPr lvl="0"/>
            <a:endParaRPr lang="en-US" dirty="0" smtClean="0"/>
          </a:p>
          <a:p>
            <a:pPr lvl="0"/>
            <a:endParaRPr lang="en-US" dirty="0" smtClean="0"/>
          </a:p>
          <a:p>
            <a:pPr lvl="0"/>
            <a:endParaRPr lang="en-US" dirty="0" smtClean="0"/>
          </a:p>
        </p:txBody>
      </p:sp>
      <p:sp>
        <p:nvSpPr>
          <p:cNvPr id="14" name="Text Placeholder 13"/>
          <p:cNvSpPr>
            <a:spLocks noGrp="1"/>
          </p:cNvSpPr>
          <p:nvPr>
            <p:ph type="body" sz="quarter" idx="11" hasCustomPrompt="1"/>
          </p:nvPr>
        </p:nvSpPr>
        <p:spPr>
          <a:xfrm>
            <a:off x="516477" y="1903413"/>
            <a:ext cx="8153400" cy="452437"/>
          </a:xfrm>
          <a:prstGeom prst="rect">
            <a:avLst/>
          </a:prstGeom>
        </p:spPr>
        <p:txBody>
          <a:bodyPr/>
          <a:lstStyle>
            <a:lvl1pPr marL="0" indent="0">
              <a:buNone/>
              <a:defRPr sz="2100" b="1" baseline="0">
                <a:solidFill>
                  <a:srgbClr val="D37D28"/>
                </a:solidFill>
                <a:latin typeface="Arial" panose="020B0604020202020204" pitchFamily="34" charset="0"/>
                <a:cs typeface="Arial" panose="020B0604020202020204" pitchFamily="34" charset="0"/>
              </a:defRPr>
            </a:lvl1pPr>
          </a:lstStyle>
          <a:p>
            <a:pPr lvl="0"/>
            <a:r>
              <a:rPr lang="en-US" dirty="0" smtClean="0"/>
              <a:t>Subhead goes here</a:t>
            </a:r>
            <a:endParaRPr lang="en-US" dirty="0"/>
          </a:p>
        </p:txBody>
      </p:sp>
    </p:spTree>
    <p:extLst>
      <p:ext uri="{BB962C8B-B14F-4D97-AF65-F5344CB8AC3E}">
        <p14:creationId xmlns:p14="http://schemas.microsoft.com/office/powerpoint/2010/main" val="27494836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bulleted list, and photo">
    <p:spTree>
      <p:nvGrpSpPr>
        <p:cNvPr id="1" name=""/>
        <p:cNvGrpSpPr/>
        <p:nvPr/>
      </p:nvGrpSpPr>
      <p:grpSpPr>
        <a:xfrm>
          <a:off x="0" y="0"/>
          <a:ext cx="0" cy="0"/>
          <a:chOff x="0" y="0"/>
          <a:chExt cx="0" cy="0"/>
        </a:xfrm>
      </p:grpSpPr>
      <p:sp>
        <p:nvSpPr>
          <p:cNvPr id="4" name="Title 1"/>
          <p:cNvSpPr>
            <a:spLocks noGrp="1"/>
          </p:cNvSpPr>
          <p:nvPr>
            <p:ph type="title" hasCustomPrompt="1"/>
          </p:nvPr>
        </p:nvSpPr>
        <p:spPr bwMode="auto">
          <a:xfrm>
            <a:off x="448041" y="1156441"/>
            <a:ext cx="8229600" cy="59704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smtClean="0"/>
              <a:t>HEADER HERE</a:t>
            </a:r>
          </a:p>
        </p:txBody>
      </p:sp>
      <p:sp>
        <p:nvSpPr>
          <p:cNvPr id="8" name="Text Placeholder 7"/>
          <p:cNvSpPr>
            <a:spLocks noGrp="1"/>
          </p:cNvSpPr>
          <p:nvPr>
            <p:ph type="body" sz="quarter" idx="10"/>
          </p:nvPr>
        </p:nvSpPr>
        <p:spPr>
          <a:xfrm>
            <a:off x="601663" y="2205038"/>
            <a:ext cx="4368800" cy="3840162"/>
          </a:xfrm>
          <a:prstGeom prst="rect">
            <a:avLst/>
          </a:prstGeom>
        </p:spPr>
        <p:txBody>
          <a:bodyPr/>
          <a:lstStyle>
            <a:lvl1pPr>
              <a:defRPr sz="1800">
                <a:latin typeface="Arial" panose="020B0604020202020204" pitchFamily="34" charset="0"/>
                <a:cs typeface="Arial" panose="020B0604020202020204" pitchFamily="34" charset="0"/>
              </a:defRPr>
            </a:lvl1pPr>
          </a:lstStyle>
          <a:p>
            <a:pPr lvl="0"/>
            <a:r>
              <a:rPr lang="en-US" dirty="0" smtClean="0"/>
              <a:t>Click to edit Master</a:t>
            </a:r>
            <a:endParaRPr lang="en-US" dirty="0"/>
          </a:p>
        </p:txBody>
      </p:sp>
      <p:sp>
        <p:nvSpPr>
          <p:cNvPr id="10" name="Picture Placeholder 9"/>
          <p:cNvSpPr>
            <a:spLocks noGrp="1"/>
          </p:cNvSpPr>
          <p:nvPr>
            <p:ph type="pic" sz="quarter" idx="11"/>
          </p:nvPr>
        </p:nvSpPr>
        <p:spPr>
          <a:xfrm>
            <a:off x="5325018" y="2204869"/>
            <a:ext cx="3344862" cy="3679564"/>
          </a:xfrm>
          <a:prstGeom prst="rect">
            <a:avLst/>
          </a:prstGeom>
        </p:spPr>
        <p:txBody>
          <a:bodyPr/>
          <a:lstStyle/>
          <a:p>
            <a:endParaRPr lang="en-US" dirty="0"/>
          </a:p>
        </p:txBody>
      </p:sp>
    </p:spTree>
    <p:extLst>
      <p:ext uri="{BB962C8B-B14F-4D97-AF65-F5344CB8AC3E}">
        <p14:creationId xmlns:p14="http://schemas.microsoft.com/office/powerpoint/2010/main" val="32577995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subhead in parens, bulleted list">
    <p:spTree>
      <p:nvGrpSpPr>
        <p:cNvPr id="1" name=""/>
        <p:cNvGrpSpPr/>
        <p:nvPr/>
      </p:nvGrpSpPr>
      <p:grpSpPr>
        <a:xfrm>
          <a:off x="0" y="0"/>
          <a:ext cx="0" cy="0"/>
          <a:chOff x="0" y="0"/>
          <a:chExt cx="0" cy="0"/>
        </a:xfrm>
      </p:grpSpPr>
      <p:sp>
        <p:nvSpPr>
          <p:cNvPr id="11" name="Text Placeholder 7"/>
          <p:cNvSpPr>
            <a:spLocks noGrp="1"/>
          </p:cNvSpPr>
          <p:nvPr>
            <p:ph type="body" sz="quarter" idx="10"/>
          </p:nvPr>
        </p:nvSpPr>
        <p:spPr>
          <a:xfrm>
            <a:off x="612775" y="2388787"/>
            <a:ext cx="8101013" cy="3291840"/>
          </a:xfrm>
          <a:prstGeom prst="rect">
            <a:avLst/>
          </a:prstGeom>
        </p:spPr>
        <p:txBody>
          <a:bodyPr/>
          <a:lstStyle>
            <a:lvl1pPr marL="285750" indent="-285750">
              <a:buFont typeface="Arial" panose="020B0604020202020204" pitchFamily="34" charset="0"/>
              <a:buChar char="•"/>
              <a:defRPr sz="1800">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smtClean="0"/>
              <a:t>Click to edit Master text styles</a:t>
            </a:r>
          </a:p>
          <a:p>
            <a:pPr lvl="0"/>
            <a:endParaRPr lang="en-US" dirty="0" smtClean="0"/>
          </a:p>
        </p:txBody>
      </p:sp>
      <p:sp>
        <p:nvSpPr>
          <p:cNvPr id="12" name="Text Placeholder 13"/>
          <p:cNvSpPr>
            <a:spLocks noGrp="1"/>
          </p:cNvSpPr>
          <p:nvPr>
            <p:ph type="body" sz="quarter" idx="11" hasCustomPrompt="1"/>
          </p:nvPr>
        </p:nvSpPr>
        <p:spPr>
          <a:xfrm>
            <a:off x="516477" y="1699709"/>
            <a:ext cx="8153400" cy="398033"/>
          </a:xfrm>
          <a:prstGeom prst="rect">
            <a:avLst/>
          </a:prstGeom>
        </p:spPr>
        <p:txBody>
          <a:bodyPr/>
          <a:lstStyle>
            <a:lvl1pPr marL="0" marR="0" indent="0" algn="ctr" defTabSz="457200" rtl="0" eaLnBrk="1" fontAlgn="auto" latinLnBrk="0" hangingPunct="1">
              <a:lnSpc>
                <a:spcPts val="2350"/>
              </a:lnSpc>
              <a:spcBef>
                <a:spcPts val="0"/>
              </a:spcBef>
              <a:spcAft>
                <a:spcPts val="0"/>
              </a:spcAft>
              <a:buClrTx/>
              <a:buSzTx/>
              <a:buFontTx/>
              <a:buNone/>
              <a:tabLst/>
              <a:defRPr sz="2100" b="1" baseline="0">
                <a:solidFill>
                  <a:srgbClr val="D37D28"/>
                </a:solidFill>
                <a:latin typeface="Arial" panose="020B0604020202020204" pitchFamily="34" charset="0"/>
                <a:cs typeface="Arial" panose="020B0604020202020204" pitchFamily="34" charset="0"/>
              </a:defRPr>
            </a:lvl1pPr>
          </a:lstStyle>
          <a:p>
            <a:pPr marL="0" marR="0" lvl="0" indent="0" algn="ctr" defTabSz="457200" rtl="0" eaLnBrk="1" fontAlgn="auto" latinLnBrk="0" hangingPunct="1">
              <a:lnSpc>
                <a:spcPts val="235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D37D28"/>
                </a:solidFill>
                <a:effectLst/>
                <a:uLnTx/>
                <a:uFillTx/>
                <a:latin typeface="Arial"/>
                <a:ea typeface="+mn-ea"/>
                <a:cs typeface="Arial"/>
              </a:rPr>
              <a:t>(Parentheses Under Header)</a:t>
            </a:r>
          </a:p>
        </p:txBody>
      </p:sp>
      <p:sp>
        <p:nvSpPr>
          <p:cNvPr id="13" name="Title 1"/>
          <p:cNvSpPr>
            <a:spLocks noGrp="1"/>
          </p:cNvSpPr>
          <p:nvPr>
            <p:ph type="title" hasCustomPrompt="1"/>
          </p:nvPr>
        </p:nvSpPr>
        <p:spPr bwMode="auto">
          <a:xfrm>
            <a:off x="448041" y="1156441"/>
            <a:ext cx="8229600" cy="59704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smtClean="0"/>
              <a:t>HEADER HERE</a:t>
            </a:r>
          </a:p>
        </p:txBody>
      </p:sp>
    </p:spTree>
    <p:extLst>
      <p:ext uri="{BB962C8B-B14F-4D97-AF65-F5344CB8AC3E}">
        <p14:creationId xmlns:p14="http://schemas.microsoft.com/office/powerpoint/2010/main" val="133946062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Feed the Future-only branded blank">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448041" y="1156441"/>
            <a:ext cx="8229600" cy="597049"/>
          </a:xfrm>
          <a:prstGeom prst="rect">
            <a:avLst/>
          </a:prstGeom>
          <a:noFill/>
          <a:ln w="0">
            <a:no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smtClean="0"/>
              <a:t>HEADER HERE</a:t>
            </a:r>
          </a:p>
        </p:txBody>
      </p:sp>
    </p:spTree>
    <p:extLst>
      <p:ext uri="{BB962C8B-B14F-4D97-AF65-F5344CB8AC3E}">
        <p14:creationId xmlns:p14="http://schemas.microsoft.com/office/powerpoint/2010/main" val="99966498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g"/><Relationship Id="rId5" Type="http://schemas.openxmlformats.org/officeDocument/2006/relationships/image" Target="../media/image2.emf"/><Relationship Id="rId6" Type="http://schemas.openxmlformats.org/officeDocument/2006/relationships/image" Target="../media/image3.png"/><Relationship Id="rId7" Type="http://schemas.openxmlformats.org/officeDocument/2006/relationships/image" Target="../media/image4.tif"/><Relationship Id="rId8" Type="http://schemas.openxmlformats.org/officeDocument/2006/relationships/image" Target="../media/image5.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theme" Target="../theme/theme2.xml"/><Relationship Id="rId9" Type="http://schemas.openxmlformats.org/officeDocument/2006/relationships/image" Target="../media/image2.emf"/><Relationship Id="rId10" Type="http://schemas.openxmlformats.org/officeDocument/2006/relationships/image" Target="../media/image1.jpg"/><Relationship Id="rId11"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theme" Target="../theme/theme3.xml"/><Relationship Id="rId3"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jpg"/><Relationship Id="rId5" Type="http://schemas.openxmlformats.org/officeDocument/2006/relationships/image" Target="../media/image3.png"/><Relationship Id="rId1" Type="http://schemas.openxmlformats.org/officeDocument/2006/relationships/slideLayout" Target="../slideLayouts/slideLayout11.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Horizontal_RGB_600.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033" y="5942146"/>
            <a:ext cx="2372451" cy="915854"/>
          </a:xfrm>
          <a:prstGeom prst="rect">
            <a:avLst/>
          </a:prstGeom>
        </p:spPr>
      </p:pic>
      <p:sp>
        <p:nvSpPr>
          <p:cNvPr id="5" name="Rectangle 4"/>
          <p:cNvSpPr/>
          <p:nvPr userDrawn="1"/>
        </p:nvSpPr>
        <p:spPr>
          <a:xfrm>
            <a:off x="0" y="5102420"/>
            <a:ext cx="9144000" cy="846688"/>
          </a:xfrm>
          <a:prstGeom prst="rect">
            <a:avLst/>
          </a:prstGeom>
          <a:solidFill>
            <a:srgbClr val="4799B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1"/>
            <a:ext cx="9144000" cy="1058305"/>
          </a:xfrm>
          <a:prstGeom prst="rect">
            <a:avLst/>
          </a:prstGeom>
          <a:solidFill>
            <a:srgbClr val="4799B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horizontal RGB white.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1966" y="225746"/>
            <a:ext cx="3401400" cy="577885"/>
          </a:xfrm>
          <a:prstGeom prst="rect">
            <a:avLst/>
          </a:prstGeom>
        </p:spPr>
      </p:pic>
      <p:pic>
        <p:nvPicPr>
          <p:cNvPr id="3" name="Picture 2" descr="IFAS2013.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10964" y="6275658"/>
            <a:ext cx="1015304" cy="336101"/>
          </a:xfrm>
          <a:prstGeom prst="rect">
            <a:avLst/>
          </a:prstGeom>
        </p:spPr>
      </p:pic>
      <p:pic>
        <p:nvPicPr>
          <p:cNvPr id="2" name="Picture 1" descr="ilogo_horz_bold.tif"/>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984503" y="6327544"/>
            <a:ext cx="1408490" cy="232328"/>
          </a:xfrm>
          <a:prstGeom prst="rect">
            <a:avLst/>
          </a:prstGeom>
        </p:spPr>
      </p:pic>
      <p:pic>
        <p:nvPicPr>
          <p:cNvPr id="4" name="Picture 3" descr="LSU_Logo.ai"/>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951229" y="6337571"/>
            <a:ext cx="752608" cy="212274"/>
          </a:xfrm>
          <a:prstGeom prst="rect">
            <a:avLst/>
          </a:prstGeom>
        </p:spPr>
      </p:pic>
    </p:spTree>
    <p:extLst>
      <p:ext uri="{BB962C8B-B14F-4D97-AF65-F5344CB8AC3E}">
        <p14:creationId xmlns:p14="http://schemas.microsoft.com/office/powerpoint/2010/main" val="1448004005"/>
      </p:ext>
    </p:extLst>
  </p:cSld>
  <p:clrMap bg1="lt1" tx1="dk1" bg2="lt2" tx2="dk2" accent1="accent1" accent2="accent2" accent3="accent3" accent4="accent4" accent5="accent5" accent6="accent6" hlink="hlink" folHlink="folHlink"/>
  <p:sldLayoutIdLst>
    <p:sldLayoutId id="2147483700" r:id="rId1"/>
    <p:sldLayoutId id="2147483705" r:id="rId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1"/>
            <a:ext cx="9144000" cy="1058305"/>
          </a:xfrm>
          <a:prstGeom prst="rect">
            <a:avLst/>
          </a:prstGeom>
          <a:solidFill>
            <a:srgbClr val="4799B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horizontal RGB white.eps"/>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91966" y="225746"/>
            <a:ext cx="3401400" cy="577885"/>
          </a:xfrm>
          <a:prstGeom prst="rect">
            <a:avLst/>
          </a:prstGeom>
        </p:spPr>
      </p:pic>
      <p:pic>
        <p:nvPicPr>
          <p:cNvPr id="5" name="Picture 4" descr="Horizontal_RGB_600.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8033" y="5942146"/>
            <a:ext cx="2372451" cy="915854"/>
          </a:xfrm>
          <a:prstGeom prst="rect">
            <a:avLst/>
          </a:prstGeom>
        </p:spPr>
      </p:pic>
      <p:pic>
        <p:nvPicPr>
          <p:cNvPr id="6" name="Picture 5" descr="IFAS2013.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323754" y="6175571"/>
            <a:ext cx="1336367" cy="442384"/>
          </a:xfrm>
          <a:prstGeom prst="rect">
            <a:avLst/>
          </a:prstGeom>
        </p:spPr>
      </p:pic>
    </p:spTree>
    <p:extLst>
      <p:ext uri="{BB962C8B-B14F-4D97-AF65-F5344CB8AC3E}">
        <p14:creationId xmlns:p14="http://schemas.microsoft.com/office/powerpoint/2010/main" val="3085796189"/>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5" r:id="rId4"/>
    <p:sldLayoutId id="2147483697" r:id="rId5"/>
    <p:sldLayoutId id="2147483696" r:id="rId6"/>
    <p:sldLayoutId id="2147483708" r:id="rId7"/>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1"/>
            <a:ext cx="9144000" cy="1058305"/>
          </a:xfrm>
          <a:prstGeom prst="rect">
            <a:avLst/>
          </a:prstGeom>
          <a:solidFill>
            <a:srgbClr val="4799B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horizontal RGB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1966" y="225746"/>
            <a:ext cx="3401400" cy="577885"/>
          </a:xfrm>
          <a:prstGeom prst="rect">
            <a:avLst/>
          </a:prstGeom>
        </p:spPr>
      </p:pic>
    </p:spTree>
    <p:extLst>
      <p:ext uri="{BB962C8B-B14F-4D97-AF65-F5344CB8AC3E}">
        <p14:creationId xmlns:p14="http://schemas.microsoft.com/office/powerpoint/2010/main" val="608652071"/>
      </p:ext>
    </p:extLst>
  </p:cSld>
  <p:clrMap bg1="lt1" tx1="dk1" bg2="lt2" tx2="dk2" accent1="accent1" accent2="accent2" accent3="accent3" accent4="accent4" accent5="accent5" accent6="accent6" hlink="hlink" folHlink="folHlink"/>
  <p:sldLayoutIdLst>
    <p:sldLayoutId id="2147483707"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0"/>
            <a:ext cx="9144000" cy="5806417"/>
          </a:xfrm>
          <a:prstGeom prst="rect">
            <a:avLst/>
          </a:prstGeom>
          <a:solidFill>
            <a:srgbClr val="4799B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ubtitle 4"/>
          <p:cNvSpPr txBox="1">
            <a:spLocks/>
          </p:cNvSpPr>
          <p:nvPr userDrawn="1"/>
        </p:nvSpPr>
        <p:spPr>
          <a:xfrm>
            <a:off x="472786" y="5256486"/>
            <a:ext cx="8214013" cy="1099863"/>
          </a:xfrm>
          <a:prstGeom prst="rect">
            <a:avLst/>
          </a:prstGeom>
        </p:spPr>
        <p:txBody>
          <a:bodyPr anchor="t"/>
          <a:lstStyle/>
          <a:p>
            <a:pPr marL="231775" lvl="2" indent="-231775" algn="ctr">
              <a:lnSpc>
                <a:spcPts val="2000"/>
              </a:lnSpc>
            </a:pPr>
            <a:r>
              <a:rPr lang="en-US" sz="2000" dirty="0" err="1" smtClean="0">
                <a:solidFill>
                  <a:schemeClr val="bg1"/>
                </a:solidFill>
                <a:latin typeface="Gill Sans MT"/>
                <a:cs typeface="Gill Sans MT"/>
              </a:rPr>
              <a:t>www.feedthefuture.gov</a:t>
            </a:r>
            <a:endParaRPr lang="en-US" sz="2000" dirty="0" smtClean="0">
              <a:solidFill>
                <a:schemeClr val="bg1"/>
              </a:solidFill>
              <a:latin typeface="Gill Sans MT"/>
              <a:cs typeface="Gill Sans MT"/>
            </a:endParaRPr>
          </a:p>
        </p:txBody>
      </p:sp>
      <p:pic>
        <p:nvPicPr>
          <p:cNvPr id="3" name="Picture 2" descr="vertical RGB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54668" y="1580049"/>
            <a:ext cx="4945209" cy="2302837"/>
          </a:xfrm>
          <a:prstGeom prst="rect">
            <a:avLst/>
          </a:prstGeom>
        </p:spPr>
      </p:pic>
      <p:pic>
        <p:nvPicPr>
          <p:cNvPr id="9" name="Picture 8" descr="Horizontal_RGB_600.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033" y="5942146"/>
            <a:ext cx="2372451" cy="915854"/>
          </a:xfrm>
          <a:prstGeom prst="rect">
            <a:avLst/>
          </a:prstGeom>
        </p:spPr>
      </p:pic>
      <p:pic>
        <p:nvPicPr>
          <p:cNvPr id="7" name="Picture 6" descr="IFAS2013.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23754" y="6175571"/>
            <a:ext cx="1336367" cy="442384"/>
          </a:xfrm>
          <a:prstGeom prst="rect">
            <a:avLst/>
          </a:prstGeom>
        </p:spPr>
      </p:pic>
    </p:spTree>
    <p:extLst>
      <p:ext uri="{BB962C8B-B14F-4D97-AF65-F5344CB8AC3E}">
        <p14:creationId xmlns:p14="http://schemas.microsoft.com/office/powerpoint/2010/main" val="451978955"/>
      </p:ext>
    </p:extLst>
  </p:cSld>
  <p:clrMap bg1="lt1" tx1="dk1" bg2="lt2" tx2="dk2" accent1="accent1" accent2="accent2" accent3="accent3" accent4="accent4" accent5="accent5" accent6="accent6" hlink="hlink" folHlink="folHlink"/>
  <p:sldLayoutIdLst>
    <p:sldLayoutId id="2147483702" r:id="rId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re@tec.ufl.edu" TargetMode="External"/><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4.tm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5.tmp"/></Relationships>
</file>

<file path=ppt/slides/_rels/slide13.xml.rels><?xml version="1.0" encoding="UTF-8" standalone="yes"?>
<Relationships xmlns="http://schemas.openxmlformats.org/package/2006/relationships"><Relationship Id="rId3" Type="http://schemas.openxmlformats.org/officeDocument/2006/relationships/hyperlink" Target="https://learn.sparkfun.com/tutorials/arduino-weather-shield-hookup-guide-v12est" TargetMode="External"/><Relationship Id="rId4" Type="http://schemas.openxmlformats.org/officeDocument/2006/relationships/image" Target="../media/image26.png"/><Relationship Id="rId5" Type="http://schemas.microsoft.com/office/2007/relationships/hdphoto" Target="../media/hdphoto1.wdp"/><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7.tm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8.tm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9.tm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30.JPG"/></Relationships>
</file>

<file path=ppt/slides/_rels/slide2.xml.rels><?xml version="1.0" encoding="UTF-8" standalone="yes"?>
<Relationships xmlns="http://schemas.openxmlformats.org/package/2006/relationships"><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3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32.tm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33.tm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34.tm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34.tm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35.tm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36.tmp"/></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3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1.tm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2.tm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3.tm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dirty="0">
                <a:solidFill>
                  <a:schemeClr val="tx1"/>
                </a:solidFill>
                <a:hlinkClick r:id="rId3"/>
              </a:rPr>
              <a:t>wre@tec.ufl.edu</a:t>
            </a:r>
            <a:r>
              <a:rPr lang="en-US" dirty="0">
                <a:solidFill>
                  <a:schemeClr val="tx1"/>
                </a:solidFill>
              </a:rPr>
              <a:t>, </a:t>
            </a:r>
          </a:p>
        </p:txBody>
      </p:sp>
      <p:sp>
        <p:nvSpPr>
          <p:cNvPr id="5" name="Text Placeholder 4"/>
          <p:cNvSpPr>
            <a:spLocks noGrp="1"/>
          </p:cNvSpPr>
          <p:nvPr>
            <p:ph type="body" sz="quarter" idx="13"/>
          </p:nvPr>
        </p:nvSpPr>
        <p:spPr>
          <a:xfrm>
            <a:off x="258669" y="5175082"/>
            <a:ext cx="8186737" cy="268287"/>
          </a:xfrm>
        </p:spPr>
        <p:txBody>
          <a:bodyPr/>
          <a:lstStyle/>
          <a:p>
            <a:r>
              <a:rPr lang="en-US" sz="1600" dirty="0"/>
              <a:t>By Bill </a:t>
            </a:r>
            <a:r>
              <a:rPr lang="en-US" sz="1600" dirty="0" err="1"/>
              <a:t>Eisenstadt</a:t>
            </a:r>
            <a:r>
              <a:rPr lang="en-US" sz="1600" dirty="0"/>
              <a:t>, Professor, </a:t>
            </a:r>
            <a:r>
              <a:rPr lang="en-US" sz="1600" dirty="0" err="1"/>
              <a:t>EcE</a:t>
            </a:r>
            <a:r>
              <a:rPr lang="en-US" sz="1600" dirty="0"/>
              <a:t>,</a:t>
            </a:r>
          </a:p>
          <a:p>
            <a:r>
              <a:rPr lang="en-US" sz="1600" dirty="0"/>
              <a:t>Gainesville,  </a:t>
            </a:r>
            <a:r>
              <a:rPr lang="en-US" sz="1600" dirty="0" err="1"/>
              <a:t>Fl</a:t>
            </a:r>
            <a:r>
              <a:rPr lang="en-US" sz="1600" dirty="0"/>
              <a:t>, 32606</a:t>
            </a:r>
          </a:p>
        </p:txBody>
      </p:sp>
      <p:sp>
        <p:nvSpPr>
          <p:cNvPr id="6" name="Text Placeholder 5"/>
          <p:cNvSpPr>
            <a:spLocks noGrp="1"/>
          </p:cNvSpPr>
          <p:nvPr>
            <p:ph type="body" sz="quarter" idx="14"/>
          </p:nvPr>
        </p:nvSpPr>
        <p:spPr>
          <a:xfrm>
            <a:off x="1011336" y="2355357"/>
            <a:ext cx="7089775" cy="1195388"/>
          </a:xfrm>
        </p:spPr>
        <p:txBody>
          <a:bodyPr/>
          <a:lstStyle/>
          <a:p>
            <a:r>
              <a:rPr lang="en-US" b="1" dirty="0" smtClean="0">
                <a:solidFill>
                  <a:schemeClr val="tx1">
                    <a:lumMod val="50000"/>
                    <a:lumOff val="50000"/>
                  </a:schemeClr>
                </a:solidFill>
              </a:rPr>
              <a:t>SESSION 2</a:t>
            </a:r>
            <a:br>
              <a:rPr lang="en-US" b="1" dirty="0" smtClean="0">
                <a:solidFill>
                  <a:schemeClr val="tx1">
                    <a:lumMod val="50000"/>
                    <a:lumOff val="50000"/>
                  </a:schemeClr>
                </a:solidFill>
              </a:rPr>
            </a:br>
            <a:r>
              <a:rPr lang="fr-FR" b="1" dirty="0" smtClean="0">
                <a:solidFill>
                  <a:schemeClr val="tx1">
                    <a:lumMod val="50000"/>
                    <a:lumOff val="50000"/>
                  </a:schemeClr>
                </a:solidFill>
              </a:rPr>
              <a:t>ATELIER DE CONSTRUCTION DE STATIONS MÉTÉOROLOGIQUES POUR HAÏTI CRDDS</a:t>
            </a:r>
            <a:endParaRPr lang="en-US" dirty="0">
              <a:solidFill>
                <a:schemeClr val="tx1">
                  <a:lumMod val="50000"/>
                  <a:lumOff val="50000"/>
                </a:schemeClr>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9464" y="6193606"/>
            <a:ext cx="2177078" cy="571789"/>
          </a:xfrm>
          <a:prstGeom prst="rect">
            <a:avLst/>
          </a:prstGeom>
        </p:spPr>
      </p:pic>
    </p:spTree>
    <p:extLst>
      <p:ext uri="{BB962C8B-B14F-4D97-AF65-F5344CB8AC3E}">
        <p14:creationId xmlns:p14="http://schemas.microsoft.com/office/powerpoint/2010/main" val="362844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668" y="1137683"/>
            <a:ext cx="8527495" cy="853079"/>
          </a:xfrm>
        </p:spPr>
        <p:txBody>
          <a:bodyPr>
            <a:normAutofit fontScale="90000"/>
          </a:bodyPr>
          <a:lstStyle/>
          <a:p>
            <a:r>
              <a:rPr lang="fr-FR" dirty="0"/>
              <a:t>Mettre le code ARDUINO sur votre PC</a:t>
            </a:r>
            <a:endParaRPr lang="en-US" dirty="0"/>
          </a:p>
        </p:txBody>
      </p:sp>
      <p:sp>
        <p:nvSpPr>
          <p:cNvPr id="3" name="Content Placeholder 5"/>
          <p:cNvSpPr txBox="1">
            <a:spLocks/>
          </p:cNvSpPr>
          <p:nvPr/>
        </p:nvSpPr>
        <p:spPr>
          <a:xfrm>
            <a:off x="861233" y="2312371"/>
            <a:ext cx="6974961" cy="2780624"/>
          </a:xfrm>
          <a:prstGeom prst="rect">
            <a:avLst/>
          </a:prstGeom>
        </p:spPr>
        <p:txBody>
          <a:bodyPr>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smtClean="0">
                <a:latin typeface="Arial" charset="0"/>
                <a:ea typeface="Arial" charset="0"/>
                <a:cs typeface="Arial" charset="0"/>
              </a:rPr>
              <a:t>Une fois que le logiciel de la station météorologique est sur l'éditeur </a:t>
            </a:r>
            <a:r>
              <a:rPr lang="fr-FR" dirty="0" err="1" smtClean="0">
                <a:latin typeface="Arial" charset="0"/>
                <a:ea typeface="Arial" charset="0"/>
                <a:cs typeface="Arial" charset="0"/>
              </a:rPr>
              <a:t>Arduino</a:t>
            </a:r>
            <a:r>
              <a:rPr lang="fr-FR" dirty="0" smtClean="0">
                <a:latin typeface="Arial" charset="0"/>
                <a:ea typeface="Arial" charset="0"/>
                <a:cs typeface="Arial" charset="0"/>
              </a:rPr>
              <a:t>, il vous sera possible de compiler les informations et de rectifier les erreurs.</a:t>
            </a:r>
          </a:p>
          <a:p>
            <a:r>
              <a:rPr lang="fr-FR" dirty="0" smtClean="0">
                <a:latin typeface="Arial" charset="0"/>
                <a:ea typeface="Arial" charset="0"/>
                <a:cs typeface="Arial" charset="0"/>
              </a:rPr>
              <a:t>Vous pourrez alors appuyer sur un bouton et le télécharger dans </a:t>
            </a:r>
            <a:r>
              <a:rPr lang="fr-FR" dirty="0" err="1" smtClean="0">
                <a:latin typeface="Arial" charset="0"/>
                <a:ea typeface="Arial" charset="0"/>
                <a:cs typeface="Arial" charset="0"/>
              </a:rPr>
              <a:t>Arduino</a:t>
            </a:r>
            <a:r>
              <a:rPr lang="fr-FR" dirty="0" smtClean="0">
                <a:latin typeface="Arial" charset="0"/>
                <a:ea typeface="Arial" charset="0"/>
                <a:cs typeface="Arial" charset="0"/>
              </a:rPr>
              <a:t> </a:t>
            </a:r>
            <a:r>
              <a:rPr lang="fr-FR" dirty="0" err="1" smtClean="0">
                <a:latin typeface="Arial" charset="0"/>
                <a:ea typeface="Arial" charset="0"/>
                <a:cs typeface="Arial" charset="0"/>
              </a:rPr>
              <a:t>Uno</a:t>
            </a:r>
            <a:r>
              <a:rPr lang="fr-FR" dirty="0" smtClean="0">
                <a:latin typeface="Arial" charset="0"/>
                <a:ea typeface="Arial" charset="0"/>
                <a:cs typeface="Arial" charset="0"/>
              </a:rPr>
              <a:t> (</a:t>
            </a:r>
            <a:r>
              <a:rPr lang="fr-FR" dirty="0" err="1" smtClean="0">
                <a:latin typeface="Arial" charset="0"/>
                <a:ea typeface="Arial" charset="0"/>
                <a:cs typeface="Arial" charset="0"/>
              </a:rPr>
              <a:t>Red</a:t>
            </a:r>
            <a:r>
              <a:rPr lang="fr-FR" dirty="0" smtClean="0">
                <a:latin typeface="Arial" charset="0"/>
                <a:ea typeface="Arial" charset="0"/>
                <a:cs typeface="Arial" charset="0"/>
              </a:rPr>
              <a:t> </a:t>
            </a:r>
            <a:r>
              <a:rPr lang="fr-FR" dirty="0" err="1" smtClean="0">
                <a:latin typeface="Arial" charset="0"/>
                <a:ea typeface="Arial" charset="0"/>
                <a:cs typeface="Arial" charset="0"/>
              </a:rPr>
              <a:t>Board</a:t>
            </a:r>
            <a:r>
              <a:rPr lang="fr-FR" dirty="0" smtClean="0">
                <a:latin typeface="Arial" charset="0"/>
                <a:ea typeface="Arial" charset="0"/>
                <a:cs typeface="Arial" charset="0"/>
              </a:rPr>
              <a:t>)</a:t>
            </a:r>
          </a:p>
          <a:p>
            <a:r>
              <a:rPr lang="fr-FR" b="1" dirty="0" smtClean="0">
                <a:latin typeface="Arial" charset="0"/>
                <a:ea typeface="Arial" charset="0"/>
                <a:cs typeface="Arial" charset="0"/>
              </a:rPr>
              <a:t>Ces étapes ont déjà été complétées pour vous et votre station météorologique devrait être prête à fonctionner.</a:t>
            </a:r>
          </a:p>
          <a:p>
            <a:r>
              <a:rPr lang="fr-FR" b="1" dirty="0" smtClean="0">
                <a:latin typeface="Arial" charset="0"/>
                <a:ea typeface="Arial" charset="0"/>
                <a:cs typeface="Arial" charset="0"/>
              </a:rPr>
              <a:t>Nous parlerons de la programmation d'</a:t>
            </a:r>
            <a:r>
              <a:rPr lang="fr-FR" b="1" dirty="0" err="1" smtClean="0">
                <a:latin typeface="Arial" charset="0"/>
                <a:ea typeface="Arial" charset="0"/>
                <a:cs typeface="Arial" charset="0"/>
              </a:rPr>
              <a:t>Arduino</a:t>
            </a:r>
            <a:r>
              <a:rPr lang="fr-FR" b="1" dirty="0" smtClean="0">
                <a:latin typeface="Arial" charset="0"/>
                <a:ea typeface="Arial" charset="0"/>
                <a:cs typeface="Arial" charset="0"/>
              </a:rPr>
              <a:t> au cours d’un atelier prévu pour le mois Octobre prochain.</a:t>
            </a:r>
            <a:endParaRPr lang="en-US" b="1" dirty="0" smtClean="0">
              <a:latin typeface="Arial" charset="0"/>
              <a:ea typeface="Arial" charset="0"/>
              <a:cs typeface="Arial" charset="0"/>
            </a:endParaRPr>
          </a:p>
          <a:p>
            <a:endParaRPr lang="en-US" dirty="0"/>
          </a:p>
        </p:txBody>
      </p:sp>
    </p:spTree>
    <p:extLst>
      <p:ext uri="{BB962C8B-B14F-4D97-AF65-F5344CB8AC3E}">
        <p14:creationId xmlns:p14="http://schemas.microsoft.com/office/powerpoint/2010/main" val="47642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222" y="1031359"/>
            <a:ext cx="8750778" cy="842446"/>
          </a:xfrm>
        </p:spPr>
        <p:txBody>
          <a:bodyPr/>
          <a:lstStyle/>
          <a:p>
            <a:r>
              <a:rPr lang="en-US" dirty="0" err="1"/>
              <a:t>L'éditeur</a:t>
            </a:r>
            <a:r>
              <a:rPr lang="en-US" dirty="0"/>
              <a:t> du programme Arduino</a:t>
            </a:r>
          </a:p>
        </p:txBody>
      </p:sp>
      <p:pic>
        <p:nvPicPr>
          <p:cNvPr id="3" name="Content Placeholder 7" descr="sketch_may23a | Arduino 1.6.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025" y="1687973"/>
            <a:ext cx="5938220" cy="4292690"/>
          </a:xfrm>
          <a:prstGeom prst="rect">
            <a:avLst/>
          </a:prstGeom>
        </p:spPr>
      </p:pic>
    </p:spTree>
    <p:extLst>
      <p:ext uri="{BB962C8B-B14F-4D97-AF65-F5344CB8AC3E}">
        <p14:creationId xmlns:p14="http://schemas.microsoft.com/office/powerpoint/2010/main" val="13818278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670" y="1073888"/>
            <a:ext cx="8636023" cy="137612"/>
          </a:xfrm>
        </p:spPr>
        <p:txBody>
          <a:bodyPr>
            <a:noAutofit/>
          </a:bodyPr>
          <a:lstStyle/>
          <a:p>
            <a:r>
              <a:rPr lang="fr-FR" sz="2400" dirty="0"/>
              <a:t>L'éditeur du programme </a:t>
            </a:r>
            <a:r>
              <a:rPr lang="fr-FR" sz="2400" dirty="0" err="1"/>
              <a:t>Arduino</a:t>
            </a:r>
            <a:r>
              <a:rPr lang="fr-FR" sz="2400" dirty="0"/>
              <a:t> avec le </a:t>
            </a:r>
            <a:r>
              <a:rPr lang="fr-FR" sz="2400" dirty="0" smtClean="0"/>
              <a:t>programme de la </a:t>
            </a:r>
            <a:r>
              <a:rPr lang="fr-FR" sz="2400" dirty="0"/>
              <a:t>Station </a:t>
            </a:r>
            <a:r>
              <a:rPr lang="fr-FR" sz="2400" dirty="0" smtClean="0"/>
              <a:t>météorologique.</a:t>
            </a:r>
            <a:endParaRPr lang="en-US" sz="2400" dirty="0"/>
          </a:p>
        </p:txBody>
      </p:sp>
      <p:pic>
        <p:nvPicPr>
          <p:cNvPr id="3" name="Content Placeholder 3" descr="weatherstation | Arduino 1.6.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8533" y="1822421"/>
            <a:ext cx="5772239" cy="4172705"/>
          </a:xfrm>
          <a:prstGeom prst="rect">
            <a:avLst/>
          </a:prstGeom>
        </p:spPr>
      </p:pic>
    </p:spTree>
    <p:extLst>
      <p:ext uri="{BB962C8B-B14F-4D97-AF65-F5344CB8AC3E}">
        <p14:creationId xmlns:p14="http://schemas.microsoft.com/office/powerpoint/2010/main" val="1547372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296" y="1169579"/>
            <a:ext cx="7304751" cy="661693"/>
          </a:xfrm>
        </p:spPr>
        <p:txBody>
          <a:bodyPr/>
          <a:lstStyle/>
          <a:p>
            <a:r>
              <a:rPr lang="fr-FR" dirty="0"/>
              <a:t>Le code </a:t>
            </a:r>
            <a:r>
              <a:rPr lang="fr-FR" dirty="0" err="1"/>
              <a:t>Arduino</a:t>
            </a:r>
            <a:r>
              <a:rPr lang="fr-FR" dirty="0"/>
              <a:t> est fourni par le site Web de SPARKFUN.</a:t>
            </a:r>
            <a:endParaRPr lang="en-US" dirty="0"/>
          </a:p>
        </p:txBody>
      </p:sp>
      <p:sp>
        <p:nvSpPr>
          <p:cNvPr id="3" name="Content Placeholder 2"/>
          <p:cNvSpPr txBox="1">
            <a:spLocks/>
          </p:cNvSpPr>
          <p:nvPr/>
        </p:nvSpPr>
        <p:spPr>
          <a:xfrm>
            <a:off x="253398" y="3111048"/>
            <a:ext cx="4020889" cy="2152067"/>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latin typeface="Arial" charset="0"/>
                <a:ea typeface="Arial" charset="0"/>
                <a:cs typeface="Arial" charset="0"/>
                <a:hlinkClick r:id="rId3"/>
              </a:rPr>
              <a:t>https://learn.sparkfun.com/tutorials/arduino-weather-shield-hookup-guide-v12est</a:t>
            </a:r>
            <a:r>
              <a:rPr lang="en-US" sz="1800" dirty="0" smtClean="0">
                <a:latin typeface="Arial" charset="0"/>
                <a:ea typeface="Arial" charset="0"/>
                <a:cs typeface="Arial" charset="0"/>
              </a:rPr>
              <a:t> </a:t>
            </a:r>
            <a:r>
              <a:rPr lang="en-US" sz="1800" dirty="0" err="1" smtClean="0">
                <a:latin typeface="Arial" charset="0"/>
                <a:ea typeface="Arial" charset="0"/>
                <a:cs typeface="Arial" charset="0"/>
              </a:rPr>
              <a:t>une</a:t>
            </a:r>
            <a:r>
              <a:rPr lang="en-US" sz="1800" dirty="0" smtClean="0">
                <a:latin typeface="Arial" charset="0"/>
                <a:ea typeface="Arial" charset="0"/>
                <a:cs typeface="Arial" charset="0"/>
              </a:rPr>
              <a:t> </a:t>
            </a:r>
            <a:r>
              <a:rPr lang="en-US" sz="1800" dirty="0" err="1" smtClean="0">
                <a:latin typeface="Arial" charset="0"/>
                <a:ea typeface="Arial" charset="0"/>
                <a:cs typeface="Arial" charset="0"/>
              </a:rPr>
              <a:t>connexion</a:t>
            </a:r>
            <a:r>
              <a:rPr lang="en-US" sz="1800" dirty="0" smtClean="0">
                <a:latin typeface="Arial" charset="0"/>
                <a:ea typeface="Arial" charset="0"/>
                <a:cs typeface="Arial" charset="0"/>
              </a:rPr>
              <a:t> USB </a:t>
            </a:r>
            <a:r>
              <a:rPr lang="en-US" sz="1800" dirty="0" err="1" smtClean="0">
                <a:latin typeface="Arial" charset="0"/>
                <a:ea typeface="Arial" charset="0"/>
                <a:cs typeface="Arial" charset="0"/>
              </a:rPr>
              <a:t>vers</a:t>
            </a:r>
            <a:r>
              <a:rPr lang="en-US" sz="1800" dirty="0" smtClean="0">
                <a:latin typeface="Arial" charset="0"/>
                <a:ea typeface="Arial" charset="0"/>
                <a:cs typeface="Arial" charset="0"/>
              </a:rPr>
              <a:t> mini cable-B</a:t>
            </a:r>
          </a:p>
          <a:p>
            <a:r>
              <a:rPr lang="fr-FR" sz="1800" dirty="0" smtClean="0">
                <a:latin typeface="Arial" charset="0"/>
                <a:ea typeface="Arial" charset="0"/>
                <a:cs typeface="Arial" charset="0"/>
              </a:rPr>
              <a:t>Le code a été modifié pour fonctionner avec de nouveaux capteurs.</a:t>
            </a:r>
            <a:endParaRPr lang="en-US" sz="1800" dirty="0" smtClean="0">
              <a:latin typeface="Arial" charset="0"/>
              <a:ea typeface="Arial" charset="0"/>
              <a:cs typeface="Arial" charset="0"/>
            </a:endParaRPr>
          </a:p>
        </p:txBody>
      </p:sp>
      <p:pic>
        <p:nvPicPr>
          <p:cNvPr id="4" name="Content Placeholder 4"/>
          <p:cNvPicPr>
            <a:picLocks noChangeAspect="1"/>
          </p:cNvPicPr>
          <p:nvPr/>
        </p:nvPicPr>
        <p:blipFill>
          <a:blip r:embed="rId4">
            <a:extLst>
              <a:ext uri="{BEBA8EAE-BF5A-486C-A8C5-ECC9F3942E4B}">
                <a14:imgProps xmlns:a14="http://schemas.microsoft.com/office/drawing/2010/main">
                  <a14:imgLayer r:embed="rId5">
                    <a14:imgEffect>
                      <a14:backgroundRemoval t="3748" b="94603" l="7800" r="90000">
                        <a14:backgroundMark x1="16100" y1="16042" x2="11600" y2="29085"/>
                        <a14:backgroundMark x1="12500" y1="30285" x2="12500" y2="30285"/>
                        <a14:backgroundMark x1="12500" y1="49325" x2="47000" y2="93853"/>
                        <a14:backgroundMark x1="55900" y1="99850" x2="88200" y2="56372"/>
                        <a14:backgroundMark x1="86600" y1="53523" x2="74800" y2="11844"/>
                        <a14:backgroundMark x1="72400" y1="13193" x2="25300" y2="5397"/>
                        <a14:backgroundMark x1="16100" y1="14993" x2="26400" y2="4798"/>
                      </a14:backgroundRemoval>
                    </a14:imgEffect>
                  </a14:imgLayer>
                </a14:imgProps>
              </a:ext>
              <a:ext uri="{28A0092B-C50C-407E-A947-70E740481C1C}">
                <a14:useLocalDpi xmlns:a14="http://schemas.microsoft.com/office/drawing/2010/main" val="0"/>
              </a:ext>
            </a:extLst>
          </a:blip>
          <a:stretch>
            <a:fillRect/>
          </a:stretch>
        </p:blipFill>
        <p:spPr>
          <a:xfrm>
            <a:off x="4274287" y="2801321"/>
            <a:ext cx="4084053" cy="2724064"/>
          </a:xfrm>
          <a:prstGeom prst="rect">
            <a:avLst/>
          </a:prstGeom>
        </p:spPr>
      </p:pic>
    </p:spTree>
    <p:extLst>
      <p:ext uri="{BB962C8B-B14F-4D97-AF65-F5344CB8AC3E}">
        <p14:creationId xmlns:p14="http://schemas.microsoft.com/office/powerpoint/2010/main" val="16765319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814" y="1169581"/>
            <a:ext cx="8740146" cy="959404"/>
          </a:xfrm>
        </p:spPr>
        <p:txBody>
          <a:bodyPr/>
          <a:lstStyle/>
          <a:p>
            <a:r>
              <a:rPr lang="en-US" dirty="0" smtClean="0"/>
              <a:t>Agenda session 2</a:t>
            </a:r>
            <a:endParaRPr lang="en-US" dirty="0"/>
          </a:p>
        </p:txBody>
      </p:sp>
      <p:sp>
        <p:nvSpPr>
          <p:cNvPr id="3" name="Content Placeholder 2"/>
          <p:cNvSpPr txBox="1">
            <a:spLocks/>
          </p:cNvSpPr>
          <p:nvPr/>
        </p:nvSpPr>
        <p:spPr>
          <a:xfrm>
            <a:off x="265813" y="1929867"/>
            <a:ext cx="8740147" cy="246938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800" dirty="0" smtClean="0">
                <a:latin typeface="Arial" charset="0"/>
                <a:ea typeface="Arial" charset="0"/>
                <a:cs typeface="Arial" charset="0"/>
              </a:rPr>
              <a:t>10:45 AM - midi: conférence 2</a:t>
            </a:r>
          </a:p>
          <a:p>
            <a:r>
              <a:rPr lang="fr-FR" sz="1800" dirty="0" smtClean="0">
                <a:latin typeface="Arial" charset="0"/>
                <a:ea typeface="Arial" charset="0"/>
                <a:cs typeface="Arial" charset="0"/>
              </a:rPr>
              <a:t>Découvrir comment la carte contrôleur de la station météorologique </a:t>
            </a:r>
            <a:r>
              <a:rPr lang="fr-FR" sz="1800" dirty="0" err="1" smtClean="0">
                <a:latin typeface="Arial" charset="0"/>
                <a:ea typeface="Arial" charset="0"/>
                <a:cs typeface="Arial" charset="0"/>
              </a:rPr>
              <a:t>Arduino</a:t>
            </a:r>
            <a:r>
              <a:rPr lang="fr-FR" sz="1800" dirty="0" smtClean="0">
                <a:latin typeface="Arial" charset="0"/>
                <a:ea typeface="Arial" charset="0"/>
                <a:cs typeface="Arial" charset="0"/>
              </a:rPr>
              <a:t> est programmée</a:t>
            </a:r>
          </a:p>
          <a:p>
            <a:pPr lvl="1"/>
            <a:r>
              <a:rPr lang="fr-FR" sz="1800" dirty="0" smtClean="0">
                <a:latin typeface="Arial" charset="0"/>
                <a:ea typeface="Arial" charset="0"/>
                <a:cs typeface="Arial" charset="0"/>
              </a:rPr>
              <a:t>«  Faire Clignoter" les boîtes de la station météorologique pour communiquer via </a:t>
            </a:r>
            <a:r>
              <a:rPr lang="fr-FR" sz="1800" dirty="0" err="1" smtClean="0">
                <a:latin typeface="Arial" charset="0"/>
                <a:ea typeface="Arial" charset="0"/>
                <a:cs typeface="Arial" charset="0"/>
              </a:rPr>
              <a:t>WiFi</a:t>
            </a:r>
            <a:endParaRPr lang="fr-FR" sz="1800" dirty="0" smtClean="0">
              <a:latin typeface="Arial" charset="0"/>
              <a:ea typeface="Arial" charset="0"/>
              <a:cs typeface="Arial" charset="0"/>
            </a:endParaRPr>
          </a:p>
          <a:p>
            <a:pPr lvl="1"/>
            <a:r>
              <a:rPr lang="fr-FR" sz="1800" dirty="0" smtClean="0">
                <a:latin typeface="Arial" charset="0"/>
                <a:ea typeface="Arial" charset="0"/>
                <a:cs typeface="Arial" charset="0"/>
              </a:rPr>
              <a:t>Demander aux participants de "clignoter" les boîtes de la station météorologique pour communiquer sur </a:t>
            </a:r>
            <a:r>
              <a:rPr lang="fr-FR" sz="1800" dirty="0" err="1" smtClean="0">
                <a:latin typeface="Arial" charset="0"/>
                <a:ea typeface="Arial" charset="0"/>
                <a:cs typeface="Arial" charset="0"/>
              </a:rPr>
              <a:t>WiFi</a:t>
            </a:r>
            <a:endParaRPr lang="fr-FR" sz="1800" dirty="0" smtClean="0">
              <a:latin typeface="Arial" charset="0"/>
              <a:ea typeface="Arial" charset="0"/>
              <a:cs typeface="Arial" charset="0"/>
            </a:endParaRPr>
          </a:p>
          <a:p>
            <a:pPr lvl="1"/>
            <a:r>
              <a:rPr lang="fr-FR" sz="1800" dirty="0" smtClean="0">
                <a:latin typeface="Arial" charset="0"/>
                <a:ea typeface="Arial" charset="0"/>
                <a:cs typeface="Arial" charset="0"/>
              </a:rPr>
              <a:t>Personnaliser les stations météorologiques pour chaque CRDD,</a:t>
            </a:r>
          </a:p>
          <a:p>
            <a:pPr lvl="1"/>
            <a:r>
              <a:rPr lang="fr-FR" sz="1800" dirty="0" smtClean="0">
                <a:latin typeface="Arial" charset="0"/>
                <a:ea typeface="Arial" charset="0"/>
                <a:cs typeface="Arial" charset="0"/>
              </a:rPr>
              <a:t>Créer une station météorologique sur </a:t>
            </a:r>
            <a:r>
              <a:rPr lang="fr-FR" sz="1800" dirty="0" err="1" smtClean="0">
                <a:latin typeface="Arial" charset="0"/>
                <a:ea typeface="Arial" charset="0"/>
                <a:cs typeface="Arial" charset="0"/>
              </a:rPr>
              <a:t>Weather</a:t>
            </a:r>
            <a:r>
              <a:rPr lang="fr-FR" sz="1800" dirty="0" smtClean="0">
                <a:latin typeface="Arial" charset="0"/>
                <a:ea typeface="Arial" charset="0"/>
                <a:cs typeface="Arial" charset="0"/>
              </a:rPr>
              <a:t> Underground pour chaque station</a:t>
            </a:r>
          </a:p>
          <a:p>
            <a:pPr lvl="1"/>
            <a:r>
              <a:rPr lang="fr-FR" sz="1800" dirty="0" smtClean="0">
                <a:latin typeface="Arial" charset="0"/>
                <a:ea typeface="Arial" charset="0"/>
                <a:cs typeface="Arial" charset="0"/>
              </a:rPr>
              <a:t>  Ajouter l'ID de la station, la direction de la jauge et l'altitude au programme </a:t>
            </a:r>
            <a:r>
              <a:rPr lang="fr-FR" sz="1800" dirty="0" err="1" smtClean="0">
                <a:latin typeface="Arial" charset="0"/>
                <a:ea typeface="Arial" charset="0"/>
                <a:cs typeface="Arial" charset="0"/>
              </a:rPr>
              <a:t>Imp</a:t>
            </a:r>
            <a:r>
              <a:rPr lang="fr-FR" sz="1800" dirty="0" smtClean="0">
                <a:latin typeface="Arial" charset="0"/>
                <a:ea typeface="Arial" charset="0"/>
                <a:cs typeface="Arial" charset="0"/>
              </a:rPr>
              <a:t> Imp.</a:t>
            </a:r>
          </a:p>
          <a:p>
            <a:pPr lvl="1"/>
            <a:r>
              <a:rPr lang="fr-FR" sz="1800" dirty="0" smtClean="0">
                <a:latin typeface="Arial" charset="0"/>
                <a:ea typeface="Arial" charset="0"/>
                <a:cs typeface="Arial" charset="0"/>
              </a:rPr>
              <a:t>Midi - 13 h: pause déjeuner</a:t>
            </a:r>
            <a:endParaRPr lang="en-US" sz="1800" dirty="0" smtClean="0">
              <a:latin typeface="Arial" charset="0"/>
              <a:ea typeface="Arial" charset="0"/>
              <a:cs typeface="Arial" charset="0"/>
            </a:endParaRPr>
          </a:p>
        </p:txBody>
      </p:sp>
    </p:spTree>
    <p:extLst>
      <p:ext uri="{BB962C8B-B14F-4D97-AF65-F5344CB8AC3E}">
        <p14:creationId xmlns:p14="http://schemas.microsoft.com/office/powerpoint/2010/main" val="5230757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772" y="1137683"/>
            <a:ext cx="8272312" cy="682809"/>
          </a:xfrm>
        </p:spPr>
        <p:txBody>
          <a:bodyPr/>
          <a:lstStyle/>
          <a:p>
            <a:r>
              <a:rPr lang="en-US" sz="2800" dirty="0" smtClean="0"/>
              <a:t>Faire clignoter la station en utilisant une application telephone</a:t>
            </a:r>
            <a:endParaRPr lang="en-US" sz="2800" dirty="0"/>
          </a:p>
        </p:txBody>
      </p:sp>
      <p:sp>
        <p:nvSpPr>
          <p:cNvPr id="3" name="Content Placeholder 9"/>
          <p:cNvSpPr txBox="1">
            <a:spLocks/>
          </p:cNvSpPr>
          <p:nvPr/>
        </p:nvSpPr>
        <p:spPr>
          <a:xfrm>
            <a:off x="382771" y="2539477"/>
            <a:ext cx="8272313" cy="163557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800" smtClean="0">
                <a:latin typeface="Arial" charset="0"/>
                <a:ea typeface="Arial" charset="0"/>
                <a:cs typeface="Arial" charset="0"/>
              </a:rPr>
              <a:t>Besoin de télécharger l'application Electric </a:t>
            </a:r>
            <a:r>
              <a:rPr lang="fr-FR" sz="1800" dirty="0" err="1" smtClean="0">
                <a:latin typeface="Arial" charset="0"/>
                <a:ea typeface="Arial" charset="0"/>
                <a:cs typeface="Arial" charset="0"/>
              </a:rPr>
              <a:t>Imp</a:t>
            </a:r>
            <a:r>
              <a:rPr lang="fr-FR" sz="1800" dirty="0" smtClean="0">
                <a:latin typeface="Arial" charset="0"/>
                <a:ea typeface="Arial" charset="0"/>
                <a:cs typeface="Arial" charset="0"/>
              </a:rPr>
              <a:t> pour Android ou iPhone.</a:t>
            </a:r>
          </a:p>
          <a:p>
            <a:r>
              <a:rPr lang="fr-FR" sz="1800" dirty="0" smtClean="0">
                <a:latin typeface="Arial" charset="0"/>
                <a:ea typeface="Arial" charset="0"/>
                <a:cs typeface="Arial" charset="0"/>
              </a:rPr>
              <a:t>Rechercher cette application sur le téléphone portable pour télécharger "Imp. Électrique".</a:t>
            </a:r>
          </a:p>
          <a:p>
            <a:r>
              <a:rPr lang="fr-FR" sz="1800" dirty="0" smtClean="0">
                <a:latin typeface="Arial" charset="0"/>
                <a:ea typeface="Arial" charset="0"/>
                <a:cs typeface="Arial" charset="0"/>
              </a:rPr>
              <a:t>Connectez le téléphone portable avec l'application </a:t>
            </a:r>
            <a:r>
              <a:rPr lang="fr-FR" sz="1800" dirty="0" err="1" smtClean="0">
                <a:latin typeface="Arial" charset="0"/>
                <a:ea typeface="Arial" charset="0"/>
                <a:cs typeface="Arial" charset="0"/>
              </a:rPr>
              <a:t>Imp</a:t>
            </a:r>
            <a:r>
              <a:rPr lang="fr-FR" sz="1800" dirty="0" smtClean="0">
                <a:latin typeface="Arial" charset="0"/>
                <a:ea typeface="Arial" charset="0"/>
                <a:cs typeface="Arial" charset="0"/>
              </a:rPr>
              <a:t> </a:t>
            </a:r>
            <a:r>
              <a:rPr lang="fr-FR" sz="1800" dirty="0" err="1" smtClean="0">
                <a:latin typeface="Arial" charset="0"/>
                <a:ea typeface="Arial" charset="0"/>
                <a:cs typeface="Arial" charset="0"/>
              </a:rPr>
              <a:t>Imp</a:t>
            </a:r>
            <a:r>
              <a:rPr lang="fr-FR" sz="1800" dirty="0" smtClean="0">
                <a:latin typeface="Arial" charset="0"/>
                <a:ea typeface="Arial" charset="0"/>
                <a:cs typeface="Arial" charset="0"/>
              </a:rPr>
              <a:t> au </a:t>
            </a:r>
            <a:r>
              <a:rPr lang="fr-FR" sz="1800" dirty="0" err="1" smtClean="0">
                <a:latin typeface="Arial" charset="0"/>
                <a:ea typeface="Arial" charset="0"/>
                <a:cs typeface="Arial" charset="0"/>
              </a:rPr>
              <a:t>WiDio</a:t>
            </a:r>
            <a:r>
              <a:rPr lang="fr-FR" sz="1800" dirty="0" smtClean="0">
                <a:latin typeface="Arial" charset="0"/>
                <a:ea typeface="Arial" charset="0"/>
                <a:cs typeface="Arial" charset="0"/>
              </a:rPr>
              <a:t> de CRDD.</a:t>
            </a:r>
          </a:p>
          <a:p>
            <a:r>
              <a:rPr lang="fr-FR" sz="1800" dirty="0" smtClean="0">
                <a:latin typeface="Arial" charset="0"/>
                <a:ea typeface="Arial" charset="0"/>
                <a:cs typeface="Arial" charset="0"/>
              </a:rPr>
              <a:t>Programmer la station météorologique </a:t>
            </a:r>
            <a:r>
              <a:rPr lang="fr-FR" sz="1800" dirty="0" err="1" smtClean="0">
                <a:latin typeface="Arial" charset="0"/>
                <a:ea typeface="Arial" charset="0"/>
                <a:cs typeface="Arial" charset="0"/>
              </a:rPr>
              <a:t>WiFi</a:t>
            </a:r>
            <a:r>
              <a:rPr lang="fr-FR" sz="1800" dirty="0" smtClean="0">
                <a:latin typeface="Arial" charset="0"/>
                <a:ea typeface="Arial" charset="0"/>
                <a:cs typeface="Arial" charset="0"/>
              </a:rPr>
              <a:t> avec l'application et clignoter.</a:t>
            </a:r>
          </a:p>
          <a:p>
            <a:r>
              <a:rPr lang="fr-FR" sz="1800" dirty="0" smtClean="0">
                <a:latin typeface="Arial" charset="0"/>
                <a:ea typeface="Arial" charset="0"/>
                <a:cs typeface="Arial" charset="0"/>
              </a:rPr>
              <a:t>Le professeur Eisenstadt l'a fait pour cette salle d'atelier ce matin</a:t>
            </a:r>
          </a:p>
          <a:p>
            <a:r>
              <a:rPr lang="fr-FR" sz="1800" dirty="0" smtClean="0">
                <a:latin typeface="Arial" charset="0"/>
                <a:ea typeface="Arial" charset="0"/>
                <a:cs typeface="Arial" charset="0"/>
              </a:rPr>
              <a:t>Nous devrons "clignoter" les stations à nouveau pour le </a:t>
            </a:r>
            <a:r>
              <a:rPr lang="fr-FR" sz="1800" dirty="0" err="1" smtClean="0">
                <a:latin typeface="Arial" charset="0"/>
                <a:ea typeface="Arial" charset="0"/>
                <a:cs typeface="Arial" charset="0"/>
              </a:rPr>
              <a:t>WiFi</a:t>
            </a:r>
            <a:r>
              <a:rPr lang="fr-FR" sz="1800" dirty="0" smtClean="0">
                <a:latin typeface="Arial" charset="0"/>
                <a:ea typeface="Arial" charset="0"/>
                <a:cs typeface="Arial" charset="0"/>
              </a:rPr>
              <a:t> aux CRDD.</a:t>
            </a:r>
            <a:endParaRPr lang="en-US" sz="1800" dirty="0" smtClean="0">
              <a:latin typeface="Arial" charset="0"/>
              <a:ea typeface="Arial" charset="0"/>
              <a:cs typeface="Arial" charset="0"/>
            </a:endParaRPr>
          </a:p>
          <a:p>
            <a:pPr marL="0" indent="0">
              <a:buFont typeface="Arial"/>
              <a:buNone/>
            </a:pPr>
            <a:endParaRPr lang="en-US" sz="1800" dirty="0">
              <a:latin typeface="Arial" charset="0"/>
              <a:ea typeface="Arial" charset="0"/>
              <a:cs typeface="Arial" charset="0"/>
            </a:endParaRPr>
          </a:p>
        </p:txBody>
      </p:sp>
    </p:spTree>
    <p:extLst>
      <p:ext uri="{BB962C8B-B14F-4D97-AF65-F5344CB8AC3E}">
        <p14:creationId xmlns:p14="http://schemas.microsoft.com/office/powerpoint/2010/main" val="17035525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549" y="1111750"/>
            <a:ext cx="8665717" cy="447631"/>
          </a:xfrm>
        </p:spPr>
        <p:txBody>
          <a:bodyPr/>
          <a:lstStyle/>
          <a:p>
            <a:r>
              <a:rPr lang="en-US" sz="2800" dirty="0"/>
              <a:t>Faire clignoter la station en utilisant une application </a:t>
            </a:r>
            <a:r>
              <a:rPr lang="en-US" sz="2800" dirty="0" smtClean="0"/>
              <a:t>telephonique</a:t>
            </a:r>
            <a:endParaRPr lang="en-US" sz="2800" dirty="0"/>
          </a:p>
        </p:txBody>
      </p:sp>
      <p:pic>
        <p:nvPicPr>
          <p:cNvPr id="3"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0031" y="2136313"/>
            <a:ext cx="4534751" cy="3908447"/>
          </a:xfrm>
          <a:prstGeom prst="rect">
            <a:avLst/>
          </a:prstGeom>
        </p:spPr>
      </p:pic>
    </p:spTree>
    <p:extLst>
      <p:ext uri="{BB962C8B-B14F-4D97-AF65-F5344CB8AC3E}">
        <p14:creationId xmlns:p14="http://schemas.microsoft.com/office/powerpoint/2010/main" val="20160614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665" y="1097693"/>
            <a:ext cx="7602278" cy="965733"/>
          </a:xfrm>
        </p:spPr>
        <p:txBody>
          <a:bodyPr/>
          <a:lstStyle/>
          <a:p>
            <a:r>
              <a:rPr lang="en-US" sz="2400" dirty="0"/>
              <a:t>Faire clignoter la station en utilisant une application </a:t>
            </a:r>
            <a:r>
              <a:rPr lang="en-US" sz="2400" dirty="0" smtClean="0"/>
              <a:t>telephonique</a:t>
            </a:r>
            <a:endParaRPr lang="en-US" sz="2400" dirty="0"/>
          </a:p>
        </p:txBody>
      </p:sp>
      <p:pic>
        <p:nvPicPr>
          <p:cNvPr id="3" name="Content Placeholder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8608" y="2063426"/>
            <a:ext cx="4746571" cy="3986794"/>
          </a:xfrm>
          <a:prstGeom prst="rect">
            <a:avLst/>
          </a:prstGeom>
        </p:spPr>
      </p:pic>
    </p:spTree>
    <p:extLst>
      <p:ext uri="{BB962C8B-B14F-4D97-AF65-F5344CB8AC3E}">
        <p14:creationId xmlns:p14="http://schemas.microsoft.com/office/powerpoint/2010/main" val="13542653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935" y="1020726"/>
            <a:ext cx="8314844" cy="916874"/>
          </a:xfrm>
        </p:spPr>
        <p:txBody>
          <a:bodyPr/>
          <a:lstStyle/>
          <a:p>
            <a:r>
              <a:rPr lang="en-US" dirty="0"/>
              <a:t>Faire clignoter la station en utilisant une application </a:t>
            </a:r>
            <a:r>
              <a:rPr lang="en-US" dirty="0" smtClean="0"/>
              <a:t>telephonique</a:t>
            </a:r>
            <a:endParaRPr lang="en-US" dirty="0"/>
          </a:p>
        </p:txBody>
      </p:sp>
      <p:pic>
        <p:nvPicPr>
          <p:cNvPr id="3" name="Content Placeholder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6255" y="2591668"/>
            <a:ext cx="2684596" cy="4106844"/>
          </a:xfrm>
          <a:prstGeom prst="rect">
            <a:avLst/>
          </a:prstGeom>
        </p:spPr>
      </p:pic>
    </p:spTree>
    <p:extLst>
      <p:ext uri="{BB962C8B-B14F-4D97-AF65-F5344CB8AC3E}">
        <p14:creationId xmlns:p14="http://schemas.microsoft.com/office/powerpoint/2010/main" val="1953784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33" y="1192676"/>
            <a:ext cx="8910267" cy="1359138"/>
          </a:xfrm>
        </p:spPr>
        <p:txBody>
          <a:bodyPr/>
          <a:lstStyle/>
          <a:p>
            <a:pPr algn="ctr"/>
            <a:r>
              <a:rPr lang="en-US" dirty="0" smtClean="0"/>
              <a:t>Station météorologique Electric Imp</a:t>
            </a:r>
            <a:endParaRPr lang="en-US" dirty="0"/>
          </a:p>
        </p:txBody>
      </p:sp>
      <p:pic>
        <p:nvPicPr>
          <p:cNvPr id="3" name="Content Placeholder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5060" y="2028084"/>
            <a:ext cx="4306822" cy="3890495"/>
          </a:xfrm>
          <a:prstGeom prst="rect">
            <a:avLst/>
          </a:prstGeom>
        </p:spPr>
      </p:pic>
    </p:spTree>
    <p:extLst>
      <p:ext uri="{BB962C8B-B14F-4D97-AF65-F5344CB8AC3E}">
        <p14:creationId xmlns:p14="http://schemas.microsoft.com/office/powerpoint/2010/main" val="518642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_african_colo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97700" y="4982900"/>
            <a:ext cx="13843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logo_eop_colo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7413" y="4962263"/>
            <a:ext cx="1392237"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logo_treasury_color.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27613" y="4990838"/>
            <a:ext cx="1296987" cy="1325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logo_peace_color.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4952738"/>
            <a:ext cx="1371600" cy="1401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logo_state_color.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3433438"/>
            <a:ext cx="1427163"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5" descr="http://upload.wikimedia.org/wikipedia/commons/thumb/1/1c/USGS_logo_green.svg/800px-USGS_logo_green.sv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3687438"/>
            <a:ext cx="2133600"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8" descr="logo_usda_color.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691063" y="2197838"/>
            <a:ext cx="1176337"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9" descr="logo_opic_color.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789738" y="2121638"/>
            <a:ext cx="1211262"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0" descr="logo_mcc_color.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670175" y="2013025"/>
            <a:ext cx="1292225" cy="1265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1" descr="logo_usaid_color.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81000" y="2108275"/>
            <a:ext cx="1431925" cy="1112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4" descr="U.S. Department of Commerce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43600" y="3530275"/>
            <a:ext cx="12954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itle 1"/>
          <p:cNvSpPr txBox="1">
            <a:spLocks/>
          </p:cNvSpPr>
          <p:nvPr/>
        </p:nvSpPr>
        <p:spPr bwMode="auto">
          <a:xfrm>
            <a:off x="448041" y="1144866"/>
            <a:ext cx="8229600" cy="597049"/>
          </a:xfrm>
          <a:prstGeom prst="rect">
            <a:avLst/>
          </a:prstGeom>
          <a:noFill/>
          <a:ln w="0">
            <a:no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0" numCol="1" anchor="t" anchorCtr="0" compatLnSpc="1">
            <a:prstTxWarp prst="textNoShape">
              <a:avLst/>
            </a:prstTxWarp>
          </a:bodyPr>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200" b="0" i="0" u="none" strike="noStrike" kern="1200" cap="all" spc="0" normalizeH="0" baseline="0" noProof="0" dirty="0" smtClean="0">
                <a:ln>
                  <a:noFill/>
                </a:ln>
                <a:solidFill>
                  <a:srgbClr val="D37D28"/>
                </a:solidFill>
                <a:effectLst/>
                <a:uLnTx/>
                <a:uFillTx/>
                <a:latin typeface="Arial" panose="020B0604020202020204" pitchFamily="34" charset="0"/>
                <a:ea typeface="+mj-ea"/>
                <a:cs typeface="Arial" panose="020B0604020202020204" pitchFamily="34" charset="0"/>
              </a:rPr>
              <a:t>U.S. Government Partners</a:t>
            </a:r>
            <a:endParaRPr kumimoji="0" lang="en-US" sz="3200" b="0" i="0" u="none" strike="noStrike" kern="1200" cap="all" spc="0" normalizeH="0" baseline="0" noProof="0" dirty="0">
              <a:ln>
                <a:noFill/>
              </a:ln>
              <a:solidFill>
                <a:srgbClr val="D37D28"/>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274643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6417"/>
            <a:ext cx="9207978" cy="821181"/>
          </a:xfrm>
        </p:spPr>
        <p:txBody>
          <a:bodyPr/>
          <a:lstStyle/>
          <a:p>
            <a:r>
              <a:rPr lang="en-US" sz="2800" dirty="0"/>
              <a:t>Faire clignoter la station en utilisant une application </a:t>
            </a:r>
            <a:r>
              <a:rPr lang="en-US" sz="2800" dirty="0" err="1" smtClean="0"/>
              <a:t>telephon</a:t>
            </a:r>
            <a:endParaRPr lang="en-US" sz="2800" dirty="0"/>
          </a:p>
        </p:txBody>
      </p:sp>
      <p:pic>
        <p:nvPicPr>
          <p:cNvPr id="3"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1492" y="2232837"/>
            <a:ext cx="4652060" cy="3692694"/>
          </a:xfrm>
          <a:prstGeom prst="rect">
            <a:avLst/>
          </a:prstGeom>
        </p:spPr>
      </p:pic>
    </p:spTree>
    <p:extLst>
      <p:ext uri="{BB962C8B-B14F-4D97-AF65-F5344CB8AC3E}">
        <p14:creationId xmlns:p14="http://schemas.microsoft.com/office/powerpoint/2010/main" val="1839386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44010"/>
            <a:ext cx="8910267" cy="417144"/>
          </a:xfrm>
        </p:spPr>
        <p:txBody>
          <a:bodyPr/>
          <a:lstStyle/>
          <a:p>
            <a:r>
              <a:rPr lang="en-US" dirty="0" smtClean="0"/>
              <a:t>Agenda session 2</a:t>
            </a:r>
            <a:endParaRPr lang="en-US" dirty="0"/>
          </a:p>
        </p:txBody>
      </p:sp>
      <p:sp>
        <p:nvSpPr>
          <p:cNvPr id="3" name="Content Placeholder 2"/>
          <p:cNvSpPr txBox="1">
            <a:spLocks/>
          </p:cNvSpPr>
          <p:nvPr/>
        </p:nvSpPr>
        <p:spPr>
          <a:xfrm>
            <a:off x="765635" y="1935125"/>
            <a:ext cx="7378995" cy="197411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800" smtClean="0">
                <a:latin typeface="Arial" charset="0"/>
                <a:ea typeface="Arial" charset="0"/>
                <a:cs typeface="Arial" charset="0"/>
              </a:rPr>
              <a:t>10:45 AM - midi: conférence 2</a:t>
            </a:r>
          </a:p>
          <a:p>
            <a:r>
              <a:rPr lang="fr-FR" sz="1800" dirty="0" smtClean="0">
                <a:latin typeface="Arial" charset="0"/>
                <a:ea typeface="Arial" charset="0"/>
                <a:cs typeface="Arial" charset="0"/>
              </a:rPr>
              <a:t>Découvrez comment la carte contrôleur de la station météorologique </a:t>
            </a:r>
            <a:r>
              <a:rPr lang="fr-FR" sz="1800" dirty="0" err="1" smtClean="0">
                <a:latin typeface="Arial" charset="0"/>
                <a:ea typeface="Arial" charset="0"/>
                <a:cs typeface="Arial" charset="0"/>
              </a:rPr>
              <a:t>Arduino</a:t>
            </a:r>
            <a:r>
              <a:rPr lang="fr-FR" sz="1800" dirty="0" smtClean="0">
                <a:latin typeface="Arial" charset="0"/>
                <a:ea typeface="Arial" charset="0"/>
                <a:cs typeface="Arial" charset="0"/>
              </a:rPr>
              <a:t> est programmée</a:t>
            </a:r>
          </a:p>
          <a:p>
            <a:pPr lvl="1"/>
            <a:r>
              <a:rPr lang="fr-FR" sz="1800" dirty="0" err="1" smtClean="0">
                <a:latin typeface="Arial" charset="0"/>
                <a:ea typeface="Arial" charset="0"/>
                <a:cs typeface="Arial" charset="0"/>
              </a:rPr>
              <a:t>Faire"Clignoter</a:t>
            </a:r>
            <a:r>
              <a:rPr lang="fr-FR" sz="1800" dirty="0" smtClean="0">
                <a:latin typeface="Arial" charset="0"/>
                <a:ea typeface="Arial" charset="0"/>
                <a:cs typeface="Arial" charset="0"/>
              </a:rPr>
              <a:t>" les boîtes de la station météorologique pour communiquer via </a:t>
            </a:r>
            <a:r>
              <a:rPr lang="fr-FR" sz="1800" dirty="0" err="1" smtClean="0">
                <a:latin typeface="Arial" charset="0"/>
                <a:ea typeface="Arial" charset="0"/>
                <a:cs typeface="Arial" charset="0"/>
              </a:rPr>
              <a:t>WiFi</a:t>
            </a:r>
            <a:endParaRPr lang="fr-FR" sz="1800" dirty="0" smtClean="0">
              <a:latin typeface="Arial" charset="0"/>
              <a:ea typeface="Arial" charset="0"/>
              <a:cs typeface="Arial" charset="0"/>
            </a:endParaRPr>
          </a:p>
          <a:p>
            <a:pPr lvl="1"/>
            <a:r>
              <a:rPr lang="fr-FR" sz="1800" dirty="0" smtClean="0">
                <a:latin typeface="Arial" charset="0"/>
                <a:ea typeface="Arial" charset="0"/>
                <a:cs typeface="Arial" charset="0"/>
              </a:rPr>
              <a:t>Demandez aux participants de "clignoter" les boîtes de la station météorologique pour communiquer via </a:t>
            </a:r>
            <a:r>
              <a:rPr lang="fr-FR" sz="1800" dirty="0" err="1" smtClean="0">
                <a:latin typeface="Arial" charset="0"/>
                <a:ea typeface="Arial" charset="0"/>
                <a:cs typeface="Arial" charset="0"/>
              </a:rPr>
              <a:t>WiFi</a:t>
            </a:r>
            <a:endParaRPr lang="fr-FR" sz="1800" dirty="0" smtClean="0">
              <a:latin typeface="Arial" charset="0"/>
              <a:ea typeface="Arial" charset="0"/>
              <a:cs typeface="Arial" charset="0"/>
            </a:endParaRPr>
          </a:p>
          <a:p>
            <a:pPr lvl="1"/>
            <a:r>
              <a:rPr lang="fr-FR" sz="1800" dirty="0" smtClean="0">
                <a:latin typeface="Arial" charset="0"/>
                <a:ea typeface="Arial" charset="0"/>
                <a:cs typeface="Arial" charset="0"/>
              </a:rPr>
              <a:t>Personnalisé les stations météorologiques pour chaque CRDD,</a:t>
            </a:r>
          </a:p>
          <a:p>
            <a:pPr lvl="1"/>
            <a:r>
              <a:rPr lang="fr-FR" sz="1800" dirty="0" smtClean="0">
                <a:latin typeface="Arial" charset="0"/>
                <a:ea typeface="Arial" charset="0"/>
                <a:cs typeface="Arial" charset="0"/>
              </a:rPr>
              <a:t>Créer une station météorologique sur </a:t>
            </a:r>
            <a:r>
              <a:rPr lang="fr-FR" sz="1800" dirty="0" err="1" smtClean="0">
                <a:latin typeface="Arial" charset="0"/>
                <a:ea typeface="Arial" charset="0"/>
                <a:cs typeface="Arial" charset="0"/>
              </a:rPr>
              <a:t>Weather</a:t>
            </a:r>
            <a:r>
              <a:rPr lang="fr-FR" sz="1800" dirty="0" smtClean="0">
                <a:latin typeface="Arial" charset="0"/>
                <a:ea typeface="Arial" charset="0"/>
                <a:cs typeface="Arial" charset="0"/>
              </a:rPr>
              <a:t> Underground pour chaque station</a:t>
            </a:r>
          </a:p>
          <a:p>
            <a:pPr lvl="1"/>
            <a:r>
              <a:rPr lang="fr-FR" sz="1800" dirty="0" smtClean="0">
                <a:latin typeface="Arial" charset="0"/>
                <a:ea typeface="Arial" charset="0"/>
                <a:cs typeface="Arial" charset="0"/>
              </a:rPr>
              <a:t>  Ajouter l'ID de la station, la direction de la jauge et l'altitude au programme Electric Imp.</a:t>
            </a:r>
          </a:p>
          <a:p>
            <a:pPr lvl="1"/>
            <a:r>
              <a:rPr lang="fr-FR" sz="1800" dirty="0" smtClean="0">
                <a:latin typeface="Arial" charset="0"/>
                <a:ea typeface="Arial" charset="0"/>
                <a:cs typeface="Arial" charset="0"/>
              </a:rPr>
              <a:t>Midi - 13 h: pause déjeuner</a:t>
            </a:r>
            <a:endParaRPr lang="en-US" sz="1800" dirty="0" smtClean="0">
              <a:latin typeface="Arial" charset="0"/>
              <a:ea typeface="Arial" charset="0"/>
              <a:cs typeface="Arial" charset="0"/>
            </a:endParaRPr>
          </a:p>
        </p:txBody>
      </p:sp>
    </p:spTree>
    <p:extLst>
      <p:ext uri="{BB962C8B-B14F-4D97-AF65-F5344CB8AC3E}">
        <p14:creationId xmlns:p14="http://schemas.microsoft.com/office/powerpoint/2010/main" val="4848551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506" y="1158949"/>
            <a:ext cx="8261681" cy="916874"/>
          </a:xfrm>
        </p:spPr>
        <p:txBody>
          <a:bodyPr/>
          <a:lstStyle/>
          <a:p>
            <a:r>
              <a:rPr lang="en-US" dirty="0" smtClean="0"/>
              <a:t>Agenda session 2</a:t>
            </a:r>
            <a:endParaRPr lang="en-US" dirty="0"/>
          </a:p>
        </p:txBody>
      </p:sp>
      <p:sp>
        <p:nvSpPr>
          <p:cNvPr id="3" name="Content Placeholder 2"/>
          <p:cNvSpPr txBox="1">
            <a:spLocks/>
          </p:cNvSpPr>
          <p:nvPr/>
        </p:nvSpPr>
        <p:spPr>
          <a:xfrm>
            <a:off x="478464" y="1910831"/>
            <a:ext cx="8261682" cy="235991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800" dirty="0" smtClean="0">
                <a:latin typeface="Arial" charset="0"/>
                <a:ea typeface="Arial" charset="0"/>
                <a:cs typeface="Arial" charset="0"/>
              </a:rPr>
              <a:t>10:45 AM - midi: conférence 2</a:t>
            </a:r>
          </a:p>
          <a:p>
            <a:r>
              <a:rPr lang="fr-FR" sz="1800" dirty="0" smtClean="0">
                <a:latin typeface="Arial" charset="0"/>
                <a:ea typeface="Arial" charset="0"/>
                <a:cs typeface="Arial" charset="0"/>
              </a:rPr>
              <a:t>Découvrez comment la carte contrôleur de la station météorologique </a:t>
            </a:r>
            <a:r>
              <a:rPr lang="fr-FR" sz="1800" dirty="0" err="1" smtClean="0">
                <a:latin typeface="Arial" charset="0"/>
                <a:ea typeface="Arial" charset="0"/>
                <a:cs typeface="Arial" charset="0"/>
              </a:rPr>
              <a:t>Arduino</a:t>
            </a:r>
            <a:r>
              <a:rPr lang="fr-FR" sz="1800" dirty="0" smtClean="0">
                <a:latin typeface="Arial" charset="0"/>
                <a:ea typeface="Arial" charset="0"/>
                <a:cs typeface="Arial" charset="0"/>
              </a:rPr>
              <a:t> est programmée</a:t>
            </a:r>
          </a:p>
          <a:p>
            <a:pPr lvl="1"/>
            <a:r>
              <a:rPr lang="fr-FR" sz="1800" dirty="0" err="1" smtClean="0">
                <a:latin typeface="Arial" charset="0"/>
                <a:ea typeface="Arial" charset="0"/>
                <a:cs typeface="Arial" charset="0"/>
              </a:rPr>
              <a:t>Faire"Clignoter</a:t>
            </a:r>
            <a:r>
              <a:rPr lang="fr-FR" sz="1800" dirty="0" smtClean="0">
                <a:latin typeface="Arial" charset="0"/>
                <a:ea typeface="Arial" charset="0"/>
                <a:cs typeface="Arial" charset="0"/>
              </a:rPr>
              <a:t>" les boîtes de la station météorologique pour communiquer via </a:t>
            </a:r>
            <a:r>
              <a:rPr lang="fr-FR" sz="1800" dirty="0" err="1" smtClean="0">
                <a:latin typeface="Arial" charset="0"/>
                <a:ea typeface="Arial" charset="0"/>
                <a:cs typeface="Arial" charset="0"/>
              </a:rPr>
              <a:t>WiFi</a:t>
            </a:r>
            <a:endParaRPr lang="fr-FR" sz="1800" dirty="0" smtClean="0">
              <a:latin typeface="Arial" charset="0"/>
              <a:ea typeface="Arial" charset="0"/>
              <a:cs typeface="Arial" charset="0"/>
            </a:endParaRPr>
          </a:p>
          <a:p>
            <a:pPr lvl="1"/>
            <a:r>
              <a:rPr lang="fr-FR" sz="1800" dirty="0" smtClean="0">
                <a:latin typeface="Arial" charset="0"/>
                <a:ea typeface="Arial" charset="0"/>
                <a:cs typeface="Arial" charset="0"/>
              </a:rPr>
              <a:t>Demandez aux participants de "clignoter" les boîtes de la station météorologique pour communiquer via </a:t>
            </a:r>
            <a:r>
              <a:rPr lang="fr-FR" sz="1800" dirty="0" err="1" smtClean="0">
                <a:latin typeface="Arial" charset="0"/>
                <a:ea typeface="Arial" charset="0"/>
                <a:cs typeface="Arial" charset="0"/>
              </a:rPr>
              <a:t>WiFi</a:t>
            </a:r>
            <a:endParaRPr lang="fr-FR" sz="1800" dirty="0" smtClean="0">
              <a:latin typeface="Arial" charset="0"/>
              <a:ea typeface="Arial" charset="0"/>
              <a:cs typeface="Arial" charset="0"/>
            </a:endParaRPr>
          </a:p>
          <a:p>
            <a:pPr lvl="1"/>
            <a:r>
              <a:rPr lang="fr-FR" sz="1800" dirty="0" smtClean="0">
                <a:latin typeface="Arial" charset="0"/>
                <a:ea typeface="Arial" charset="0"/>
                <a:cs typeface="Arial" charset="0"/>
              </a:rPr>
              <a:t>Personnalisé les stations météorologiques pour chaque CRDD,</a:t>
            </a:r>
          </a:p>
          <a:p>
            <a:pPr lvl="1"/>
            <a:r>
              <a:rPr lang="fr-FR" sz="1800" dirty="0" smtClean="0">
                <a:latin typeface="Arial" charset="0"/>
                <a:ea typeface="Arial" charset="0"/>
                <a:cs typeface="Arial" charset="0"/>
              </a:rPr>
              <a:t>Créer une station météorologique sur </a:t>
            </a:r>
            <a:r>
              <a:rPr lang="fr-FR" sz="1800" dirty="0" err="1" smtClean="0">
                <a:latin typeface="Arial" charset="0"/>
                <a:ea typeface="Arial" charset="0"/>
                <a:cs typeface="Arial" charset="0"/>
              </a:rPr>
              <a:t>Weather</a:t>
            </a:r>
            <a:r>
              <a:rPr lang="fr-FR" sz="1800" dirty="0" smtClean="0">
                <a:latin typeface="Arial" charset="0"/>
                <a:ea typeface="Arial" charset="0"/>
                <a:cs typeface="Arial" charset="0"/>
              </a:rPr>
              <a:t> Underground pour chaque station</a:t>
            </a:r>
          </a:p>
          <a:p>
            <a:pPr lvl="1"/>
            <a:r>
              <a:rPr lang="fr-FR" sz="1800" dirty="0" smtClean="0">
                <a:latin typeface="Arial" charset="0"/>
                <a:ea typeface="Arial" charset="0"/>
                <a:cs typeface="Arial" charset="0"/>
              </a:rPr>
              <a:t>  Ajouter l'ID de la station, la direction de la jauge et l'altitude au programme Electric Imp.</a:t>
            </a:r>
          </a:p>
          <a:p>
            <a:pPr lvl="1"/>
            <a:r>
              <a:rPr lang="fr-FR" sz="1800" dirty="0" smtClean="0">
                <a:latin typeface="Arial" charset="0"/>
                <a:ea typeface="Arial" charset="0"/>
                <a:cs typeface="Arial" charset="0"/>
              </a:rPr>
              <a:t>Midi - 13 h: pause déjeuner</a:t>
            </a:r>
            <a:endParaRPr lang="en-US" sz="1800" dirty="0" smtClean="0">
              <a:latin typeface="Arial" charset="0"/>
              <a:ea typeface="Arial" charset="0"/>
              <a:cs typeface="Arial" charset="0"/>
            </a:endParaRPr>
          </a:p>
        </p:txBody>
      </p:sp>
    </p:spTree>
    <p:extLst>
      <p:ext uri="{BB962C8B-B14F-4D97-AF65-F5344CB8AC3E}">
        <p14:creationId xmlns:p14="http://schemas.microsoft.com/office/powerpoint/2010/main" val="3999199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424" y="1148316"/>
            <a:ext cx="7761949" cy="736121"/>
          </a:xfrm>
        </p:spPr>
        <p:txBody>
          <a:bodyPr/>
          <a:lstStyle/>
          <a:p>
            <a:r>
              <a:rPr lang="en-US" dirty="0" smtClean="0"/>
              <a:t>Etablissement des Stations Weather Underground</a:t>
            </a:r>
            <a:endParaRPr lang="en-US" dirty="0"/>
          </a:p>
        </p:txBody>
      </p:sp>
      <p:sp>
        <p:nvSpPr>
          <p:cNvPr id="3" name="Content Placeholder 3"/>
          <p:cNvSpPr txBox="1">
            <a:spLocks/>
          </p:cNvSpPr>
          <p:nvPr/>
        </p:nvSpPr>
        <p:spPr>
          <a:xfrm>
            <a:off x="956929" y="2635058"/>
            <a:ext cx="7198426" cy="176327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800" smtClean="0">
                <a:latin typeface="Arial" charset="0"/>
                <a:ea typeface="Arial" charset="0"/>
                <a:cs typeface="Arial" charset="0"/>
              </a:rPr>
              <a:t>Vous aurez besoin d'enregistrer la station météorologique pour chaque groupe</a:t>
            </a:r>
          </a:p>
          <a:p>
            <a:r>
              <a:rPr lang="fr-FR" sz="1800" dirty="0" smtClean="0">
                <a:latin typeface="Arial" charset="0"/>
                <a:ea typeface="Arial" charset="0"/>
                <a:cs typeface="Arial" charset="0"/>
              </a:rPr>
              <a:t>Ajoutez une station sur la carte </a:t>
            </a:r>
            <a:r>
              <a:rPr lang="fr-FR" sz="1800" dirty="0" err="1" smtClean="0">
                <a:latin typeface="Arial" charset="0"/>
                <a:ea typeface="Arial" charset="0"/>
                <a:cs typeface="Arial" charset="0"/>
              </a:rPr>
              <a:t>Weather</a:t>
            </a:r>
            <a:r>
              <a:rPr lang="fr-FR" sz="1800" dirty="0" smtClean="0">
                <a:latin typeface="Arial" charset="0"/>
                <a:ea typeface="Arial" charset="0"/>
                <a:cs typeface="Arial" charset="0"/>
              </a:rPr>
              <a:t> Underground.</a:t>
            </a:r>
          </a:p>
          <a:p>
            <a:r>
              <a:rPr lang="fr-FR" sz="1800" dirty="0" smtClean="0">
                <a:latin typeface="Arial" charset="0"/>
                <a:ea typeface="Arial" charset="0"/>
                <a:cs typeface="Arial" charset="0"/>
              </a:rPr>
              <a:t>Ajouter l'élévation/l’altitude du site</a:t>
            </a:r>
          </a:p>
          <a:p>
            <a:r>
              <a:rPr lang="fr-FR" sz="1800" dirty="0" smtClean="0">
                <a:latin typeface="Arial" charset="0"/>
                <a:ea typeface="Arial" charset="0"/>
                <a:cs typeface="Arial" charset="0"/>
              </a:rPr>
              <a:t>Ajouter la hauteur de la station</a:t>
            </a:r>
          </a:p>
          <a:p>
            <a:r>
              <a:rPr lang="fr-FR" sz="1800" dirty="0" smtClean="0">
                <a:latin typeface="Arial" charset="0"/>
                <a:ea typeface="Arial" charset="0"/>
                <a:cs typeface="Arial" charset="0"/>
              </a:rPr>
              <a:t>Le professeur Eisenstadt travaillera avec chaque groupe pour faciliter</a:t>
            </a:r>
          </a:p>
          <a:p>
            <a:r>
              <a:rPr lang="fr-FR" sz="1800" dirty="0" smtClean="0">
                <a:latin typeface="Arial" charset="0"/>
                <a:ea typeface="Arial" charset="0"/>
                <a:cs typeface="Arial" charset="0"/>
              </a:rPr>
              <a:t>Nous obtiendrons un ID de station et un mot de passe pour télécharger des informations météorologiques</a:t>
            </a:r>
            <a:endParaRPr lang="en-US" sz="1800" dirty="0">
              <a:latin typeface="Arial" charset="0"/>
              <a:ea typeface="Arial" charset="0"/>
              <a:cs typeface="Arial" charset="0"/>
            </a:endParaRPr>
          </a:p>
        </p:txBody>
      </p:sp>
    </p:spTree>
    <p:extLst>
      <p:ext uri="{BB962C8B-B14F-4D97-AF65-F5344CB8AC3E}">
        <p14:creationId xmlns:p14="http://schemas.microsoft.com/office/powerpoint/2010/main" val="4518519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547" y="1052623"/>
            <a:ext cx="8644453" cy="1055097"/>
          </a:xfrm>
        </p:spPr>
        <p:txBody>
          <a:bodyPr/>
          <a:lstStyle/>
          <a:p>
            <a:r>
              <a:rPr lang="en-US" dirty="0"/>
              <a:t>Etablissement des Stations Weather Underground</a:t>
            </a:r>
          </a:p>
        </p:txBody>
      </p:sp>
      <p:pic>
        <p:nvPicPr>
          <p:cNvPr id="3" name="Content Placeholder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2070" y="2215665"/>
            <a:ext cx="4411522" cy="4236808"/>
          </a:xfrm>
          <a:prstGeom prst="rect">
            <a:avLst/>
          </a:prstGeom>
        </p:spPr>
      </p:pic>
    </p:spTree>
    <p:extLst>
      <p:ext uri="{BB962C8B-B14F-4D97-AF65-F5344CB8AC3E}">
        <p14:creationId xmlns:p14="http://schemas.microsoft.com/office/powerpoint/2010/main" val="16775450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832" y="1063255"/>
            <a:ext cx="8348988" cy="707967"/>
          </a:xfrm>
        </p:spPr>
        <p:txBody>
          <a:bodyPr/>
          <a:lstStyle/>
          <a:p>
            <a:r>
              <a:rPr lang="en-US" dirty="0"/>
              <a:t>Etablissement des Stations Weather Underground</a:t>
            </a:r>
          </a:p>
        </p:txBody>
      </p:sp>
      <p:pic>
        <p:nvPicPr>
          <p:cNvPr id="3" name="Content Placeholder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7490" y="2357541"/>
            <a:ext cx="4304576" cy="3731072"/>
          </a:xfrm>
          <a:prstGeom prst="rect">
            <a:avLst/>
          </a:prstGeom>
        </p:spPr>
      </p:pic>
    </p:spTree>
    <p:extLst>
      <p:ext uri="{BB962C8B-B14F-4D97-AF65-F5344CB8AC3E}">
        <p14:creationId xmlns:p14="http://schemas.microsoft.com/office/powerpoint/2010/main" val="9445052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729" y="1043820"/>
            <a:ext cx="8389271" cy="1305975"/>
          </a:xfrm>
        </p:spPr>
        <p:txBody>
          <a:bodyPr/>
          <a:lstStyle/>
          <a:p>
            <a:r>
              <a:rPr lang="fr-FR" dirty="0"/>
              <a:t>Ajoutez des informations au programme </a:t>
            </a:r>
            <a:r>
              <a:rPr lang="fr-FR" dirty="0" smtClean="0"/>
              <a:t>Electric imp.</a:t>
            </a:r>
            <a:endParaRPr lang="en-US" dirty="0"/>
          </a:p>
        </p:txBody>
      </p:sp>
      <p:pic>
        <p:nvPicPr>
          <p:cNvPr id="3" name="Content Placeholder 3" descr="Electric Imp IDE: BasBoenCRDD_primary / device '230a85ab5ba5ceee' - Mozilla Firefo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6357" y="2349795"/>
            <a:ext cx="6626139" cy="3648156"/>
          </a:xfrm>
          <a:prstGeom prst="rect">
            <a:avLst/>
          </a:prstGeom>
        </p:spPr>
      </p:pic>
    </p:spTree>
    <p:extLst>
      <p:ext uri="{BB962C8B-B14F-4D97-AF65-F5344CB8AC3E}">
        <p14:creationId xmlns:p14="http://schemas.microsoft.com/office/powerpoint/2010/main" val="3419446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730" y="1254641"/>
            <a:ext cx="8974062" cy="746753"/>
          </a:xfrm>
        </p:spPr>
        <p:txBody>
          <a:bodyPr/>
          <a:lstStyle/>
          <a:p>
            <a:r>
              <a:rPr lang="fr-FR" dirty="0"/>
              <a:t>Disposition du site Electric Imp. </a:t>
            </a:r>
            <a:r>
              <a:rPr lang="en-US" dirty="0" smtClean="0"/>
              <a:t>	</a:t>
            </a:r>
            <a:endParaRPr lang="en-US" dirty="0"/>
          </a:p>
        </p:txBody>
      </p:sp>
      <p:sp>
        <p:nvSpPr>
          <p:cNvPr id="3" name="Content Placeholder 2"/>
          <p:cNvSpPr txBox="1">
            <a:spLocks/>
          </p:cNvSpPr>
          <p:nvPr/>
        </p:nvSpPr>
        <p:spPr>
          <a:xfrm>
            <a:off x="669851" y="2562446"/>
            <a:ext cx="6677247" cy="273256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800" smtClean="0">
                <a:latin typeface="Arial" charset="0"/>
                <a:ea typeface="Arial" charset="0"/>
                <a:cs typeface="Arial" charset="0"/>
              </a:rPr>
              <a:t>En haut à gauche, vous trouverez le programme "Agent" qui se trouve sur le « Cloud ».</a:t>
            </a:r>
          </a:p>
          <a:p>
            <a:r>
              <a:rPr lang="fr-FR" sz="1800" dirty="0" smtClean="0">
                <a:latin typeface="Arial" charset="0"/>
                <a:ea typeface="Arial" charset="0"/>
                <a:cs typeface="Arial" charset="0"/>
              </a:rPr>
              <a:t>En haut à droite, le programme "Dispositif" est situé dans la petite puce blanche</a:t>
            </a:r>
          </a:p>
          <a:p>
            <a:r>
              <a:rPr lang="fr-FR" sz="1800" dirty="0" smtClean="0">
                <a:latin typeface="Arial" charset="0"/>
                <a:ea typeface="Arial" charset="0"/>
                <a:cs typeface="Arial" charset="0"/>
              </a:rPr>
              <a:t>La fenêtre en bas contient les communications entre la station météorologique et le </a:t>
            </a:r>
            <a:r>
              <a:rPr lang="fr-FR" sz="1800" dirty="0" err="1" smtClean="0">
                <a:latin typeface="Arial" charset="0"/>
                <a:ea typeface="Arial" charset="0"/>
                <a:cs typeface="Arial" charset="0"/>
              </a:rPr>
              <a:t>Weather</a:t>
            </a:r>
            <a:r>
              <a:rPr lang="fr-FR" sz="1800" dirty="0" smtClean="0">
                <a:latin typeface="Arial" charset="0"/>
                <a:ea typeface="Arial" charset="0"/>
                <a:cs typeface="Arial" charset="0"/>
              </a:rPr>
              <a:t> Underground</a:t>
            </a:r>
            <a:endParaRPr lang="en-US" sz="1800" dirty="0">
              <a:latin typeface="Arial" charset="0"/>
              <a:ea typeface="Arial" charset="0"/>
              <a:cs typeface="Arial" charset="0"/>
            </a:endParaRPr>
          </a:p>
        </p:txBody>
      </p:sp>
    </p:spTree>
    <p:extLst>
      <p:ext uri="{BB962C8B-B14F-4D97-AF65-F5344CB8AC3E}">
        <p14:creationId xmlns:p14="http://schemas.microsoft.com/office/powerpoint/2010/main" val="19937004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49" y="1100138"/>
            <a:ext cx="8031163" cy="1182688"/>
          </a:xfrm>
        </p:spPr>
        <p:txBody>
          <a:bodyPr/>
          <a:lstStyle/>
          <a:p>
            <a:r>
              <a:rPr lang="en-US" dirty="0" smtClean="0"/>
              <a:t>Incorporer l’information au programme Electric Imp</a:t>
            </a:r>
            <a:endParaRPr lang="en-US" dirty="0"/>
          </a:p>
        </p:txBody>
      </p:sp>
      <p:pic>
        <p:nvPicPr>
          <p:cNvPr id="3" name="Content Placeholder 3" descr="Electric Imp IDE: BasBoenCRDD_primary / device '230a85ab5ba5ceee' - Mozilla Firefo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428" y="2168526"/>
            <a:ext cx="6903803" cy="3801029"/>
          </a:xfrm>
          <a:prstGeom prst="rect">
            <a:avLst/>
          </a:prstGeom>
        </p:spPr>
      </p:pic>
    </p:spTree>
    <p:extLst>
      <p:ext uri="{BB962C8B-B14F-4D97-AF65-F5344CB8AC3E}">
        <p14:creationId xmlns:p14="http://schemas.microsoft.com/office/powerpoint/2010/main" val="17734924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2" y="1157287"/>
            <a:ext cx="9061448" cy="868363"/>
          </a:xfrm>
        </p:spPr>
        <p:txBody>
          <a:bodyPr>
            <a:noAutofit/>
          </a:bodyPr>
          <a:lstStyle/>
          <a:p>
            <a:r>
              <a:rPr lang="fr-FR" sz="2400" dirty="0" smtClean="0"/>
              <a:t>modifier </a:t>
            </a:r>
            <a:r>
              <a:rPr lang="fr-FR" sz="2400" dirty="0"/>
              <a:t>le programme agent en haut à gauche pour chaque station </a:t>
            </a:r>
            <a:r>
              <a:rPr lang="fr-FR" sz="2400" dirty="0" smtClean="0"/>
              <a:t>météorologique </a:t>
            </a:r>
            <a:r>
              <a:rPr lang="fr-FR" sz="2400" dirty="0"/>
              <a:t>et </a:t>
            </a:r>
            <a:r>
              <a:rPr lang="fr-FR" sz="2400" dirty="0" smtClean="0"/>
              <a:t>donner un nouveau nom a chaque programme</a:t>
            </a:r>
            <a:endParaRPr lang="en-US" sz="2400" dirty="0"/>
          </a:p>
        </p:txBody>
      </p:sp>
      <p:pic>
        <p:nvPicPr>
          <p:cNvPr id="3" name="Content Placeholder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6877" y="2550897"/>
            <a:ext cx="5356874" cy="3335872"/>
          </a:xfrm>
          <a:prstGeom prst="rect">
            <a:avLst/>
          </a:prstGeom>
        </p:spPr>
      </p:pic>
    </p:spTree>
    <p:extLst>
      <p:ext uri="{BB962C8B-B14F-4D97-AF65-F5344CB8AC3E}">
        <p14:creationId xmlns:p14="http://schemas.microsoft.com/office/powerpoint/2010/main" val="1589263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1173812"/>
            <a:ext cx="9183100" cy="1005135"/>
          </a:xfrm>
        </p:spPr>
        <p:txBody>
          <a:bodyPr/>
          <a:lstStyle/>
          <a:p>
            <a:r>
              <a:rPr lang="en-US" dirty="0" smtClean="0"/>
              <a:t>Agenda session 2</a:t>
            </a:r>
            <a:endParaRPr lang="en-US" dirty="0"/>
          </a:p>
        </p:txBody>
      </p:sp>
      <p:sp>
        <p:nvSpPr>
          <p:cNvPr id="7" name="Content Placeholder 2"/>
          <p:cNvSpPr txBox="1">
            <a:spLocks/>
          </p:cNvSpPr>
          <p:nvPr/>
        </p:nvSpPr>
        <p:spPr>
          <a:xfrm>
            <a:off x="828205" y="1959798"/>
            <a:ext cx="6924582" cy="254197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800" dirty="0" smtClean="0">
                <a:latin typeface="Arial" charset="0"/>
                <a:ea typeface="Arial" charset="0"/>
                <a:cs typeface="Arial" charset="0"/>
              </a:rPr>
              <a:t>10:45 AM - midi: conférence 2</a:t>
            </a:r>
          </a:p>
          <a:p>
            <a:r>
              <a:rPr lang="fr-FR" sz="1800" dirty="0" smtClean="0">
                <a:latin typeface="Arial" charset="0"/>
                <a:ea typeface="Arial" charset="0"/>
                <a:cs typeface="Arial" charset="0"/>
              </a:rPr>
              <a:t>Découvrez comment la carte contrôleur de la station météorologique </a:t>
            </a:r>
            <a:r>
              <a:rPr lang="fr-FR" sz="1800" dirty="0" err="1" smtClean="0">
                <a:latin typeface="Arial" charset="0"/>
                <a:ea typeface="Arial" charset="0"/>
                <a:cs typeface="Arial" charset="0"/>
              </a:rPr>
              <a:t>Arduino</a:t>
            </a:r>
            <a:r>
              <a:rPr lang="fr-FR" sz="1800" dirty="0" smtClean="0">
                <a:latin typeface="Arial" charset="0"/>
                <a:ea typeface="Arial" charset="0"/>
                <a:cs typeface="Arial" charset="0"/>
              </a:rPr>
              <a:t> est programmée.</a:t>
            </a:r>
          </a:p>
          <a:p>
            <a:pPr lvl="1"/>
            <a:r>
              <a:rPr lang="fr-FR" sz="1800" dirty="0" smtClean="0">
                <a:latin typeface="Arial" charset="0"/>
                <a:ea typeface="Arial" charset="0"/>
                <a:cs typeface="Arial" charset="0"/>
              </a:rPr>
              <a:t>Demandez aux participants de faire "clignoter" les boîtes de la station météorologique pour assurer la communication via </a:t>
            </a:r>
            <a:r>
              <a:rPr lang="fr-FR" sz="1800" dirty="0" err="1" smtClean="0">
                <a:latin typeface="Arial" charset="0"/>
                <a:ea typeface="Arial" charset="0"/>
                <a:cs typeface="Arial" charset="0"/>
              </a:rPr>
              <a:t>WiFi</a:t>
            </a:r>
            <a:r>
              <a:rPr lang="fr-FR" sz="1800" dirty="0" smtClean="0">
                <a:latin typeface="Arial" charset="0"/>
                <a:ea typeface="Arial" charset="0"/>
                <a:cs typeface="Arial" charset="0"/>
              </a:rPr>
              <a:t>.</a:t>
            </a:r>
          </a:p>
          <a:p>
            <a:pPr lvl="1"/>
            <a:r>
              <a:rPr lang="fr-FR" sz="1800" dirty="0" smtClean="0">
                <a:latin typeface="Arial" charset="0"/>
                <a:ea typeface="Arial" charset="0"/>
                <a:cs typeface="Arial" charset="0"/>
              </a:rPr>
              <a:t>Personnaliser les stations météorologiques pour chaque CRDD,</a:t>
            </a:r>
          </a:p>
          <a:p>
            <a:pPr lvl="1"/>
            <a:r>
              <a:rPr lang="fr-FR" sz="1800" dirty="0" smtClean="0">
                <a:latin typeface="Arial" charset="0"/>
                <a:ea typeface="Arial" charset="0"/>
                <a:cs typeface="Arial" charset="0"/>
              </a:rPr>
              <a:t>Créer une station météorologique sur </a:t>
            </a:r>
            <a:r>
              <a:rPr lang="fr-FR" sz="1800" dirty="0" err="1" smtClean="0">
                <a:latin typeface="Arial" charset="0"/>
                <a:ea typeface="Arial" charset="0"/>
                <a:cs typeface="Arial" charset="0"/>
              </a:rPr>
              <a:t>Weather</a:t>
            </a:r>
            <a:r>
              <a:rPr lang="fr-FR" sz="1800" dirty="0" smtClean="0">
                <a:latin typeface="Arial" charset="0"/>
                <a:ea typeface="Arial" charset="0"/>
                <a:cs typeface="Arial" charset="0"/>
              </a:rPr>
              <a:t> Underground pour chaque station</a:t>
            </a:r>
          </a:p>
          <a:p>
            <a:pPr lvl="1"/>
            <a:r>
              <a:rPr lang="fr-FR" sz="1800" dirty="0" smtClean="0">
                <a:latin typeface="Arial" charset="0"/>
                <a:ea typeface="Arial" charset="0"/>
                <a:cs typeface="Arial" charset="0"/>
              </a:rPr>
              <a:t>  Ajouter l'ID de la station, la direction de la jauge et l'altitude au programme </a:t>
            </a:r>
            <a:r>
              <a:rPr lang="fr-FR" sz="1800" dirty="0" err="1" smtClean="0">
                <a:latin typeface="Arial" charset="0"/>
                <a:ea typeface="Arial" charset="0"/>
                <a:cs typeface="Arial" charset="0"/>
              </a:rPr>
              <a:t>Imp</a:t>
            </a:r>
            <a:r>
              <a:rPr lang="fr-FR" sz="1800" dirty="0" smtClean="0">
                <a:latin typeface="Arial" charset="0"/>
                <a:ea typeface="Arial" charset="0"/>
                <a:cs typeface="Arial" charset="0"/>
              </a:rPr>
              <a:t> Imp.</a:t>
            </a:r>
          </a:p>
          <a:p>
            <a:pPr lvl="1"/>
            <a:r>
              <a:rPr lang="fr-FR" sz="1800" dirty="0" smtClean="0">
                <a:latin typeface="Arial" charset="0"/>
                <a:ea typeface="Arial" charset="0"/>
                <a:cs typeface="Arial" charset="0"/>
              </a:rPr>
              <a:t>Midi - 13 h: pause déjeuner</a:t>
            </a:r>
            <a:endParaRPr lang="en-US" sz="1800" dirty="0" smtClean="0">
              <a:latin typeface="Arial" charset="0"/>
              <a:ea typeface="Arial" charset="0"/>
              <a:cs typeface="Arial" charset="0"/>
            </a:endParaRPr>
          </a:p>
        </p:txBody>
      </p:sp>
    </p:spTree>
    <p:extLst>
      <p:ext uri="{BB962C8B-B14F-4D97-AF65-F5344CB8AC3E}">
        <p14:creationId xmlns:p14="http://schemas.microsoft.com/office/powerpoint/2010/main" val="294671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088" y="1343024"/>
            <a:ext cx="7975598" cy="696913"/>
          </a:xfrm>
        </p:spPr>
        <p:txBody>
          <a:bodyPr>
            <a:normAutofit fontScale="90000"/>
          </a:bodyPr>
          <a:lstStyle/>
          <a:p>
            <a:r>
              <a:rPr lang="en-US" dirty="0" smtClean="0"/>
              <a:t>Les </a:t>
            </a:r>
            <a:r>
              <a:rPr lang="en-US" dirty="0" err="1" smtClean="0"/>
              <a:t>Lignes</a:t>
            </a:r>
            <a:r>
              <a:rPr lang="en-US" dirty="0" smtClean="0"/>
              <a:t> du code </a:t>
            </a:r>
            <a:r>
              <a:rPr lang="en-US" dirty="0" err="1" smtClean="0"/>
              <a:t>necessitant</a:t>
            </a:r>
            <a:r>
              <a:rPr lang="en-US" dirty="0" smtClean="0"/>
              <a:t> une modification</a:t>
            </a:r>
            <a:endParaRPr lang="en-US" dirty="0"/>
          </a:p>
        </p:txBody>
      </p:sp>
      <p:pic>
        <p:nvPicPr>
          <p:cNvPr id="3" name="Content Placeholder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86" y="2934867"/>
            <a:ext cx="8561200" cy="2096465"/>
          </a:xfrm>
          <a:prstGeom prst="rect">
            <a:avLst/>
          </a:prstGeom>
          <a:ln w="57150">
            <a:solidFill>
              <a:schemeClr val="tx1"/>
            </a:solidFill>
          </a:ln>
        </p:spPr>
      </p:pic>
    </p:spTree>
    <p:extLst>
      <p:ext uri="{BB962C8B-B14F-4D97-AF65-F5344CB8AC3E}">
        <p14:creationId xmlns:p14="http://schemas.microsoft.com/office/powerpoint/2010/main" val="14206524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3" y="1085849"/>
            <a:ext cx="8675686" cy="754063"/>
          </a:xfrm>
        </p:spPr>
        <p:txBody>
          <a:bodyPr>
            <a:normAutofit fontScale="90000"/>
          </a:bodyPr>
          <a:lstStyle/>
          <a:p>
            <a:r>
              <a:rPr lang="fr-FR" dirty="0"/>
              <a:t>Une fois </a:t>
            </a:r>
            <a:r>
              <a:rPr lang="fr-FR" dirty="0" smtClean="0"/>
              <a:t>configurée, </a:t>
            </a:r>
            <a:r>
              <a:rPr lang="fr-FR" dirty="0"/>
              <a:t>vous </a:t>
            </a:r>
            <a:r>
              <a:rPr lang="fr-FR" dirty="0" smtClean="0"/>
              <a:t>pourrez </a:t>
            </a:r>
            <a:r>
              <a:rPr lang="fr-FR" dirty="0"/>
              <a:t>voir les rapports de votre station </a:t>
            </a:r>
            <a:r>
              <a:rPr lang="fr-FR" dirty="0" smtClean="0"/>
              <a:t>sur le site web de </a:t>
            </a:r>
            <a:r>
              <a:rPr lang="fr-FR" dirty="0" err="1"/>
              <a:t>Weather</a:t>
            </a:r>
            <a:r>
              <a:rPr lang="fr-FR" dirty="0"/>
              <a:t> Underground</a:t>
            </a:r>
            <a:endParaRPr lang="en-US" dirty="0"/>
          </a:p>
        </p:txBody>
      </p:sp>
      <p:pic>
        <p:nvPicPr>
          <p:cNvPr id="3"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779" y="2514599"/>
            <a:ext cx="5294051" cy="3533813"/>
          </a:xfrm>
          <a:prstGeom prst="rect">
            <a:avLst/>
          </a:prstGeom>
        </p:spPr>
      </p:pic>
    </p:spTree>
    <p:extLst>
      <p:ext uri="{BB962C8B-B14F-4D97-AF65-F5344CB8AC3E}">
        <p14:creationId xmlns:p14="http://schemas.microsoft.com/office/powerpoint/2010/main" val="9417181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4" y="1028699"/>
            <a:ext cx="8632823" cy="854075"/>
          </a:xfrm>
        </p:spPr>
        <p:txBody>
          <a:bodyPr>
            <a:normAutofit fontScale="90000"/>
          </a:bodyPr>
          <a:lstStyle/>
          <a:p>
            <a:r>
              <a:rPr lang="fr-FR" dirty="0"/>
              <a:t>Une fois configurée, vous pourrez voir les rapports de votre station sur le site web de </a:t>
            </a:r>
            <a:r>
              <a:rPr lang="fr-FR" dirty="0" err="1"/>
              <a:t>Weather</a:t>
            </a:r>
            <a:r>
              <a:rPr lang="fr-FR" dirty="0"/>
              <a:t> Underground</a:t>
            </a:r>
            <a:endParaRPr lang="en-US" dirty="0"/>
          </a:p>
        </p:txBody>
      </p:sp>
      <p:sp>
        <p:nvSpPr>
          <p:cNvPr id="3" name="Content Placeholder 2"/>
          <p:cNvSpPr txBox="1">
            <a:spLocks/>
          </p:cNvSpPr>
          <p:nvPr/>
        </p:nvSpPr>
        <p:spPr>
          <a:xfrm>
            <a:off x="628649" y="2845267"/>
            <a:ext cx="7872414" cy="232680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800" dirty="0" smtClean="0">
                <a:latin typeface="Arial" charset="0"/>
                <a:ea typeface="Arial" charset="0"/>
                <a:cs typeface="Arial" charset="0"/>
              </a:rPr>
              <a:t>Visitez </a:t>
            </a:r>
            <a:r>
              <a:rPr lang="fr-FR" sz="1800" dirty="0" err="1" smtClean="0">
                <a:latin typeface="Arial" charset="0"/>
                <a:ea typeface="Arial" charset="0"/>
                <a:cs typeface="Arial" charset="0"/>
              </a:rPr>
              <a:t>www.wunderground.com</a:t>
            </a:r>
            <a:endParaRPr lang="fr-FR" sz="1800" dirty="0" smtClean="0">
              <a:latin typeface="Arial" charset="0"/>
              <a:ea typeface="Arial" charset="0"/>
              <a:cs typeface="Arial" charset="0"/>
            </a:endParaRPr>
          </a:p>
          <a:p>
            <a:r>
              <a:rPr lang="fr-FR" sz="1800" dirty="0" smtClean="0">
                <a:latin typeface="Arial" charset="0"/>
                <a:ea typeface="Arial" charset="0"/>
                <a:cs typeface="Arial" charset="0"/>
              </a:rPr>
              <a:t>Recherchez le nom de votre station.</a:t>
            </a:r>
          </a:p>
          <a:p>
            <a:r>
              <a:rPr lang="fr-FR" sz="1800" dirty="0" smtClean="0">
                <a:latin typeface="Arial" charset="0"/>
                <a:ea typeface="Arial" charset="0"/>
                <a:cs typeface="Arial" charset="0"/>
              </a:rPr>
              <a:t>Et vous verrez les rapports de la station aussi longtemps qu'ils sont alimentés et sur le </a:t>
            </a:r>
            <a:r>
              <a:rPr lang="fr-FR" sz="1800" dirty="0" err="1" smtClean="0">
                <a:latin typeface="Arial" charset="0"/>
                <a:ea typeface="Arial" charset="0"/>
                <a:cs typeface="Arial" charset="0"/>
              </a:rPr>
              <a:t>WiFi</a:t>
            </a:r>
            <a:r>
              <a:rPr lang="fr-FR" sz="1800" dirty="0" smtClean="0">
                <a:latin typeface="Arial" charset="0"/>
                <a:ea typeface="Arial" charset="0"/>
                <a:cs typeface="Arial" charset="0"/>
              </a:rPr>
              <a:t>.</a:t>
            </a:r>
            <a:endParaRPr lang="en-US" sz="1800" dirty="0">
              <a:latin typeface="Arial" charset="0"/>
              <a:ea typeface="Arial" charset="0"/>
              <a:cs typeface="Arial" charset="0"/>
            </a:endParaRPr>
          </a:p>
        </p:txBody>
      </p:sp>
    </p:spTree>
    <p:extLst>
      <p:ext uri="{BB962C8B-B14F-4D97-AF65-F5344CB8AC3E}">
        <p14:creationId xmlns:p14="http://schemas.microsoft.com/office/powerpoint/2010/main" val="1798043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343024"/>
            <a:ext cx="7016750" cy="754063"/>
          </a:xfrm>
        </p:spPr>
        <p:txBody>
          <a:bodyPr/>
          <a:lstStyle/>
          <a:p>
            <a:r>
              <a:rPr lang="en-US" dirty="0" smtClean="0"/>
              <a:t>Agenda session 2</a:t>
            </a:r>
            <a:endParaRPr lang="en-US" dirty="0"/>
          </a:p>
        </p:txBody>
      </p:sp>
      <p:sp>
        <p:nvSpPr>
          <p:cNvPr id="3" name="Content Placeholder 2"/>
          <p:cNvSpPr txBox="1">
            <a:spLocks/>
          </p:cNvSpPr>
          <p:nvPr/>
        </p:nvSpPr>
        <p:spPr>
          <a:xfrm>
            <a:off x="912812" y="2321579"/>
            <a:ext cx="7016751" cy="194086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800" smtClean="0">
                <a:latin typeface="Arial" charset="0"/>
                <a:ea typeface="Arial" charset="0"/>
                <a:cs typeface="Arial" charset="0"/>
              </a:rPr>
              <a:t>10:45 AM - midi: conférence 2</a:t>
            </a:r>
          </a:p>
          <a:p>
            <a:r>
              <a:rPr lang="fr-FR" sz="1800" dirty="0" smtClean="0">
                <a:latin typeface="Arial" charset="0"/>
                <a:ea typeface="Arial" charset="0"/>
                <a:cs typeface="Arial" charset="0"/>
              </a:rPr>
              <a:t>Découvrez comment la carte contrôleur de la station météorologique </a:t>
            </a:r>
            <a:r>
              <a:rPr lang="fr-FR" sz="1800" dirty="0" err="1" smtClean="0">
                <a:latin typeface="Arial" charset="0"/>
                <a:ea typeface="Arial" charset="0"/>
                <a:cs typeface="Arial" charset="0"/>
              </a:rPr>
              <a:t>Arduino</a:t>
            </a:r>
            <a:r>
              <a:rPr lang="fr-FR" sz="1800" dirty="0" smtClean="0">
                <a:latin typeface="Arial" charset="0"/>
                <a:ea typeface="Arial" charset="0"/>
                <a:cs typeface="Arial" charset="0"/>
              </a:rPr>
              <a:t> est programmée</a:t>
            </a:r>
          </a:p>
          <a:p>
            <a:r>
              <a:rPr lang="fr-FR" sz="1800" dirty="0" smtClean="0">
                <a:latin typeface="Arial" charset="0"/>
                <a:ea typeface="Arial" charset="0"/>
                <a:cs typeface="Arial" charset="0"/>
              </a:rPr>
              <a:t>Demandez aux participants de faire "clignoter" les boîtes de la station météorologique pour communiquer sur </a:t>
            </a:r>
            <a:r>
              <a:rPr lang="fr-FR" sz="1800" dirty="0" err="1" smtClean="0">
                <a:latin typeface="Arial" charset="0"/>
                <a:ea typeface="Arial" charset="0"/>
                <a:cs typeface="Arial" charset="0"/>
              </a:rPr>
              <a:t>WiFi</a:t>
            </a:r>
            <a:endParaRPr lang="fr-FR" sz="1800" dirty="0" smtClean="0">
              <a:latin typeface="Arial" charset="0"/>
              <a:ea typeface="Arial" charset="0"/>
              <a:cs typeface="Arial" charset="0"/>
            </a:endParaRPr>
          </a:p>
          <a:p>
            <a:r>
              <a:rPr lang="fr-FR" sz="1800" dirty="0" smtClean="0">
                <a:latin typeface="Arial" charset="0"/>
                <a:ea typeface="Arial" charset="0"/>
                <a:cs typeface="Arial" charset="0"/>
              </a:rPr>
              <a:t>Personnalisé les stations météorologiques pour chaque CRDD,</a:t>
            </a:r>
          </a:p>
          <a:p>
            <a:pPr lvl="1"/>
            <a:r>
              <a:rPr lang="fr-FR" sz="1800" dirty="0" smtClean="0">
                <a:latin typeface="Arial" charset="0"/>
                <a:ea typeface="Arial" charset="0"/>
                <a:cs typeface="Arial" charset="0"/>
              </a:rPr>
              <a:t>Créer une station météorologique sur </a:t>
            </a:r>
            <a:r>
              <a:rPr lang="fr-FR" sz="1800" dirty="0" err="1" smtClean="0">
                <a:latin typeface="Arial" charset="0"/>
                <a:ea typeface="Arial" charset="0"/>
                <a:cs typeface="Arial" charset="0"/>
              </a:rPr>
              <a:t>Weather</a:t>
            </a:r>
            <a:r>
              <a:rPr lang="fr-FR" sz="1800" dirty="0" smtClean="0">
                <a:latin typeface="Arial" charset="0"/>
                <a:ea typeface="Arial" charset="0"/>
                <a:cs typeface="Arial" charset="0"/>
              </a:rPr>
              <a:t> Underground pour chaque station</a:t>
            </a:r>
          </a:p>
          <a:p>
            <a:pPr lvl="1"/>
            <a:r>
              <a:rPr lang="fr-FR" sz="1800" dirty="0" smtClean="0">
                <a:latin typeface="Arial" charset="0"/>
                <a:ea typeface="Arial" charset="0"/>
                <a:cs typeface="Arial" charset="0"/>
              </a:rPr>
              <a:t>Ajouter l'ID de la station, la direction de la jauge et l'altitude au programme Imp.</a:t>
            </a:r>
          </a:p>
          <a:p>
            <a:r>
              <a:rPr lang="fr-FR" sz="1800" dirty="0" smtClean="0">
                <a:latin typeface="Arial" charset="0"/>
                <a:ea typeface="Arial" charset="0"/>
                <a:cs typeface="Arial" charset="0"/>
              </a:rPr>
              <a:t>Midi - 13 h: pause déjeuner</a:t>
            </a:r>
            <a:endParaRPr lang="en-US" sz="1800" dirty="0">
              <a:latin typeface="Arial" charset="0"/>
              <a:ea typeface="Arial" charset="0"/>
              <a:cs typeface="Arial" charset="0"/>
            </a:endParaRPr>
          </a:p>
        </p:txBody>
      </p:sp>
    </p:spTree>
    <p:extLst>
      <p:ext uri="{BB962C8B-B14F-4D97-AF65-F5344CB8AC3E}">
        <p14:creationId xmlns:p14="http://schemas.microsoft.com/office/powerpoint/2010/main" val="17622582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91" y="1190845"/>
            <a:ext cx="9122918" cy="736121"/>
          </a:xfrm>
        </p:spPr>
        <p:txBody>
          <a:bodyPr/>
          <a:lstStyle/>
          <a:p>
            <a:r>
              <a:rPr lang="en-US" dirty="0" err="1"/>
              <a:t>Contrôleurs</a:t>
            </a:r>
            <a:r>
              <a:rPr lang="en-US" dirty="0"/>
              <a:t> ARDUINO </a:t>
            </a:r>
            <a:r>
              <a:rPr lang="en-US" dirty="0" smtClean="0"/>
              <a:t>(Carte </a:t>
            </a:r>
            <a:r>
              <a:rPr lang="en-US" dirty="0"/>
              <a:t>rouge)</a:t>
            </a:r>
          </a:p>
        </p:txBody>
      </p:sp>
      <p:sp>
        <p:nvSpPr>
          <p:cNvPr id="3" name="Content Placeholder 2"/>
          <p:cNvSpPr txBox="1">
            <a:spLocks/>
          </p:cNvSpPr>
          <p:nvPr/>
        </p:nvSpPr>
        <p:spPr>
          <a:xfrm>
            <a:off x="196303" y="2470707"/>
            <a:ext cx="4492747" cy="176327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800" smtClean="0">
                <a:latin typeface="Arial" charset="0"/>
                <a:ea typeface="Arial" charset="0"/>
                <a:cs typeface="Arial" charset="0"/>
              </a:rPr>
              <a:t>Arduino</a:t>
            </a:r>
            <a:r>
              <a:rPr lang="fr-FR" sz="1800" dirty="0" smtClean="0">
                <a:latin typeface="Arial" charset="0"/>
                <a:ea typeface="Arial" charset="0"/>
                <a:cs typeface="Arial" charset="0"/>
              </a:rPr>
              <a:t> est un microprocesseur standard à faible coût.</a:t>
            </a:r>
          </a:p>
          <a:p>
            <a:r>
              <a:rPr lang="fr-FR" sz="1800" dirty="0" smtClean="0">
                <a:latin typeface="Arial" charset="0"/>
                <a:ea typeface="Arial" charset="0"/>
                <a:cs typeface="Arial" charset="0"/>
              </a:rPr>
              <a:t>De nombreuses versions sont fabriquées.</a:t>
            </a:r>
          </a:p>
          <a:p>
            <a:r>
              <a:rPr lang="fr-FR" sz="1800" dirty="0" smtClean="0">
                <a:latin typeface="Arial" charset="0"/>
                <a:ea typeface="Arial" charset="0"/>
                <a:cs typeface="Arial" charset="0"/>
              </a:rPr>
              <a:t>Cette station utilise le </a:t>
            </a:r>
            <a:r>
              <a:rPr lang="fr-FR" sz="1800" dirty="0" err="1" smtClean="0">
                <a:latin typeface="Arial" charset="0"/>
                <a:ea typeface="Arial" charset="0"/>
                <a:cs typeface="Arial" charset="0"/>
              </a:rPr>
              <a:t>Sparkfun</a:t>
            </a:r>
            <a:r>
              <a:rPr lang="fr-FR" sz="1800" dirty="0" smtClean="0">
                <a:latin typeface="Arial" charset="0"/>
                <a:ea typeface="Arial" charset="0"/>
                <a:cs typeface="Arial" charset="0"/>
              </a:rPr>
              <a:t> </a:t>
            </a:r>
            <a:r>
              <a:rPr lang="fr-FR" sz="1800" dirty="0" err="1" smtClean="0">
                <a:latin typeface="Arial" charset="0"/>
                <a:ea typeface="Arial" charset="0"/>
                <a:cs typeface="Arial" charset="0"/>
              </a:rPr>
              <a:t>Red</a:t>
            </a:r>
            <a:r>
              <a:rPr lang="fr-FR" sz="1800" dirty="0" smtClean="0">
                <a:latin typeface="Arial" charset="0"/>
                <a:ea typeface="Arial" charset="0"/>
                <a:cs typeface="Arial" charset="0"/>
              </a:rPr>
              <a:t> </a:t>
            </a:r>
            <a:r>
              <a:rPr lang="fr-FR" sz="1800" dirty="0" err="1" smtClean="0">
                <a:latin typeface="Arial" charset="0"/>
                <a:ea typeface="Arial" charset="0"/>
                <a:cs typeface="Arial" charset="0"/>
              </a:rPr>
              <a:t>Board</a:t>
            </a:r>
            <a:r>
              <a:rPr lang="fr-FR" sz="1800" dirty="0" smtClean="0">
                <a:latin typeface="Arial" charset="0"/>
                <a:ea typeface="Arial" charset="0"/>
                <a:cs typeface="Arial" charset="0"/>
              </a:rPr>
              <a:t> qui est fiable.</a:t>
            </a:r>
          </a:p>
          <a:p>
            <a:r>
              <a:rPr lang="fr-FR" sz="1800" dirty="0" smtClean="0">
                <a:latin typeface="Arial" charset="0"/>
                <a:ea typeface="Arial" charset="0"/>
                <a:cs typeface="Arial" charset="0"/>
              </a:rPr>
              <a:t>L'</a:t>
            </a:r>
            <a:r>
              <a:rPr lang="fr-FR" sz="1800" dirty="0" err="1" smtClean="0">
                <a:latin typeface="Arial" charset="0"/>
                <a:ea typeface="Arial" charset="0"/>
                <a:cs typeface="Arial" charset="0"/>
              </a:rPr>
              <a:t>Arduino</a:t>
            </a:r>
            <a:r>
              <a:rPr lang="fr-FR" sz="1800" dirty="0" smtClean="0">
                <a:latin typeface="Arial" charset="0"/>
                <a:ea typeface="Arial" charset="0"/>
                <a:cs typeface="Arial" charset="0"/>
              </a:rPr>
              <a:t> utilise un environnement de programmation ouvert (gratuit)</a:t>
            </a:r>
            <a:endParaRPr lang="en-US" sz="1800" dirty="0">
              <a:latin typeface="Arial" charset="0"/>
              <a:ea typeface="Arial" charset="0"/>
              <a:cs typeface="Arial" charset="0"/>
            </a:endParaRPr>
          </a:p>
        </p:txBody>
      </p:sp>
      <p:pic>
        <p:nvPicPr>
          <p:cNvPr id="4" name="Content Placeholder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689050" y="2432130"/>
            <a:ext cx="4204671" cy="3261736"/>
          </a:xfrm>
          <a:prstGeom prst="rect">
            <a:avLst/>
          </a:prstGeom>
        </p:spPr>
      </p:pic>
    </p:spTree>
    <p:extLst>
      <p:ext uri="{BB962C8B-B14F-4D97-AF65-F5344CB8AC3E}">
        <p14:creationId xmlns:p14="http://schemas.microsoft.com/office/powerpoint/2010/main" val="352900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074" y="1137683"/>
            <a:ext cx="7900174" cy="512837"/>
          </a:xfrm>
        </p:spPr>
        <p:txBody>
          <a:bodyPr>
            <a:normAutofit fontScale="90000"/>
          </a:bodyPr>
          <a:lstStyle/>
          <a:p>
            <a:r>
              <a:rPr lang="fr-FR" dirty="0"/>
              <a:t>ARDUINO ou la carte rouge est connectée au PC via le câble </a:t>
            </a:r>
            <a:r>
              <a:rPr lang="fr-FR" dirty="0" err="1"/>
              <a:t>usb</a:t>
            </a:r>
            <a:r>
              <a:rPr lang="fr-FR" dirty="0"/>
              <a:t> </a:t>
            </a:r>
            <a:r>
              <a:rPr lang="fr-FR" dirty="0" smtClean="0"/>
              <a:t>au </a:t>
            </a:r>
            <a:r>
              <a:rPr lang="fr-FR" dirty="0"/>
              <a:t>mini-b.</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873" y="2604978"/>
            <a:ext cx="5228575" cy="3485716"/>
          </a:xfrm>
          <a:prstGeom prst="rect">
            <a:avLst/>
          </a:prstGeom>
        </p:spPr>
      </p:pic>
    </p:spTree>
    <p:extLst>
      <p:ext uri="{BB962C8B-B14F-4D97-AF65-F5344CB8AC3E}">
        <p14:creationId xmlns:p14="http://schemas.microsoft.com/office/powerpoint/2010/main" val="16480442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9422"/>
            <a:ext cx="9048490" cy="754438"/>
          </a:xfrm>
        </p:spPr>
        <p:txBody>
          <a:bodyPr>
            <a:noAutofit/>
          </a:bodyPr>
          <a:lstStyle/>
          <a:p>
            <a:r>
              <a:rPr lang="fr-FR" sz="2400" dirty="0"/>
              <a:t>L'environnement de programmation </a:t>
            </a:r>
            <a:r>
              <a:rPr lang="fr-FR" sz="2400" dirty="0" err="1"/>
              <a:t>Arduino</a:t>
            </a:r>
            <a:r>
              <a:rPr lang="fr-FR" sz="2400" dirty="0"/>
              <a:t>, les programmes </a:t>
            </a:r>
            <a:r>
              <a:rPr lang="fr-FR" sz="2400" dirty="0" smtClean="0"/>
              <a:t>de la carte </a:t>
            </a:r>
            <a:r>
              <a:rPr lang="fr-FR" sz="2400" dirty="0"/>
              <a:t>rouge et d'autres </a:t>
            </a:r>
            <a:r>
              <a:rPr lang="fr-FR" sz="2400" dirty="0" err="1"/>
              <a:t>Arduinos</a:t>
            </a:r>
            <a:r>
              <a:rPr lang="en-US" sz="2400" dirty="0"/>
              <a:t/>
            </a:r>
            <a:br>
              <a:rPr lang="en-US" sz="2400" dirty="0"/>
            </a:br>
            <a:r>
              <a:rPr lang="en-US" sz="2400" dirty="0"/>
              <a:t>https://www.arduino.cc/</a:t>
            </a:r>
          </a:p>
        </p:txBody>
      </p:sp>
      <p:pic>
        <p:nvPicPr>
          <p:cNvPr id="3" name="Picture 2" descr="Arduino - Home - Mozilla Firefo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515" y="2695512"/>
            <a:ext cx="6289460" cy="3385932"/>
          </a:xfrm>
          <a:prstGeom prst="rect">
            <a:avLst/>
          </a:prstGeom>
        </p:spPr>
      </p:pic>
    </p:spTree>
    <p:extLst>
      <p:ext uri="{BB962C8B-B14F-4D97-AF65-F5344CB8AC3E}">
        <p14:creationId xmlns:p14="http://schemas.microsoft.com/office/powerpoint/2010/main" val="1442471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24" y="1116418"/>
            <a:ext cx="9005776" cy="874344"/>
          </a:xfrm>
        </p:spPr>
        <p:txBody>
          <a:bodyPr>
            <a:noAutofit/>
          </a:bodyPr>
          <a:lstStyle/>
          <a:p>
            <a:r>
              <a:rPr lang="en-US" sz="2400" dirty="0" err="1"/>
              <a:t>Téléchargez</a:t>
            </a:r>
            <a:r>
              <a:rPr lang="en-US" sz="2400" dirty="0"/>
              <a:t> </a:t>
            </a:r>
            <a:r>
              <a:rPr lang="en-US" sz="2400" dirty="0" err="1"/>
              <a:t>l'outil</a:t>
            </a:r>
            <a:r>
              <a:rPr lang="en-US" sz="2400" dirty="0"/>
              <a:t> </a:t>
            </a:r>
            <a:r>
              <a:rPr lang="en-US" sz="2400" dirty="0" err="1"/>
              <a:t>logiciel</a:t>
            </a:r>
            <a:r>
              <a:rPr lang="en-US" sz="2400" dirty="0"/>
              <a:t> </a:t>
            </a:r>
            <a:r>
              <a:rPr lang="en-US" sz="2400" dirty="0" smtClean="0"/>
              <a:t>Arduino</a:t>
            </a:r>
            <a:r>
              <a:rPr lang="en-US" sz="2400" dirty="0"/>
              <a:t/>
            </a:r>
            <a:br>
              <a:rPr lang="en-US" sz="2400" dirty="0"/>
            </a:br>
            <a:r>
              <a:rPr lang="en-US" sz="2400" dirty="0"/>
              <a:t>https://www.arduino.cc/en/Main/Software</a:t>
            </a:r>
          </a:p>
        </p:txBody>
      </p:sp>
      <p:pic>
        <p:nvPicPr>
          <p:cNvPr id="3" name="Picture 2" descr="Arduino - Software - Mozilla Firefo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244" y="2103833"/>
            <a:ext cx="7431682" cy="3712875"/>
          </a:xfrm>
          <a:prstGeom prst="rect">
            <a:avLst/>
          </a:prstGeom>
        </p:spPr>
      </p:pic>
    </p:spTree>
    <p:extLst>
      <p:ext uri="{BB962C8B-B14F-4D97-AF65-F5344CB8AC3E}">
        <p14:creationId xmlns:p14="http://schemas.microsoft.com/office/powerpoint/2010/main" val="358151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549" y="1084520"/>
            <a:ext cx="8559391" cy="906241"/>
          </a:xfrm>
        </p:spPr>
        <p:txBody>
          <a:bodyPr>
            <a:normAutofit fontScale="90000"/>
          </a:bodyPr>
          <a:lstStyle/>
          <a:p>
            <a:r>
              <a:rPr lang="fr-FR" dirty="0"/>
              <a:t>Ou utilisez l'outil </a:t>
            </a:r>
            <a:r>
              <a:rPr lang="fr-FR" dirty="0" err="1"/>
              <a:t>Arduino</a:t>
            </a:r>
            <a:r>
              <a:rPr lang="fr-FR" dirty="0"/>
              <a:t> </a:t>
            </a:r>
            <a:r>
              <a:rPr lang="fr-FR" dirty="0" err="1" smtClean="0"/>
              <a:t>editeur</a:t>
            </a:r>
            <a:r>
              <a:rPr lang="fr-FR" dirty="0" smtClean="0"/>
              <a:t> Web </a:t>
            </a:r>
            <a:r>
              <a:rPr lang="en-US" dirty="0"/>
              <a:t/>
            </a:r>
            <a:br>
              <a:rPr lang="en-US" dirty="0"/>
            </a:br>
            <a:r>
              <a:rPr lang="en-US" dirty="0"/>
              <a:t>https://</a:t>
            </a:r>
            <a:r>
              <a:rPr lang="en-US" sz="2700" dirty="0"/>
              <a:t>www.arduino.cc/en/Main/Software</a:t>
            </a:r>
            <a:endParaRPr lang="en-US" dirty="0"/>
          </a:p>
        </p:txBody>
      </p:sp>
      <p:pic>
        <p:nvPicPr>
          <p:cNvPr id="3" name="Picture 2" descr="Arduino - Software - Mozilla Firefo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518" y="2083430"/>
            <a:ext cx="7601451" cy="3919407"/>
          </a:xfrm>
          <a:prstGeom prst="rect">
            <a:avLst/>
          </a:prstGeom>
        </p:spPr>
      </p:pic>
    </p:spTree>
    <p:extLst>
      <p:ext uri="{BB962C8B-B14F-4D97-AF65-F5344CB8AC3E}">
        <p14:creationId xmlns:p14="http://schemas.microsoft.com/office/powerpoint/2010/main" val="279510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169581"/>
            <a:ext cx="8314844" cy="640428"/>
          </a:xfrm>
        </p:spPr>
        <p:txBody>
          <a:bodyPr>
            <a:normAutofit fontScale="90000"/>
          </a:bodyPr>
          <a:lstStyle/>
          <a:p>
            <a:r>
              <a:rPr lang="fr-FR" dirty="0" smtClean="0"/>
              <a:t>Installer </a:t>
            </a:r>
            <a:r>
              <a:rPr lang="fr-FR" dirty="0"/>
              <a:t>le logiciel ARDUINO sur votre PC.</a:t>
            </a:r>
            <a:endParaRPr lang="en-US" dirty="0"/>
          </a:p>
        </p:txBody>
      </p:sp>
      <p:sp>
        <p:nvSpPr>
          <p:cNvPr id="3" name="Content Placeholder 5"/>
          <p:cNvSpPr txBox="1">
            <a:spLocks/>
          </p:cNvSpPr>
          <p:nvPr/>
        </p:nvSpPr>
        <p:spPr>
          <a:xfrm>
            <a:off x="627320" y="2402958"/>
            <a:ext cx="7293937" cy="2601434"/>
          </a:xfrm>
          <a:prstGeom prst="rect">
            <a:avLst/>
          </a:prstGeom>
        </p:spPr>
        <p:txBody>
          <a:bodyPr>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smtClean="0">
                <a:latin typeface="Arial" charset="0"/>
                <a:ea typeface="Arial" charset="0"/>
                <a:cs typeface="Arial" charset="0"/>
              </a:rPr>
              <a:t>Vous devrez télécharger le logiciel et suivre les instructions sur le site Web.</a:t>
            </a:r>
          </a:p>
          <a:p>
            <a:r>
              <a:rPr lang="fr-FR" dirty="0" smtClean="0">
                <a:latin typeface="Arial" charset="0"/>
                <a:ea typeface="Arial" charset="0"/>
                <a:cs typeface="Arial" charset="0"/>
              </a:rPr>
              <a:t>L'</a:t>
            </a:r>
            <a:r>
              <a:rPr lang="fr-FR" dirty="0" err="1" smtClean="0">
                <a:latin typeface="Arial" charset="0"/>
                <a:ea typeface="Arial" charset="0"/>
                <a:cs typeface="Arial" charset="0"/>
              </a:rPr>
              <a:t>Arduino</a:t>
            </a:r>
            <a:r>
              <a:rPr lang="fr-FR" dirty="0" smtClean="0">
                <a:latin typeface="Arial" charset="0"/>
                <a:ea typeface="Arial" charset="0"/>
                <a:cs typeface="Arial" charset="0"/>
              </a:rPr>
              <a:t> doit être connecté à votre tableau rouge via le port USB sur le cote droit.</a:t>
            </a:r>
          </a:p>
          <a:p>
            <a:r>
              <a:rPr lang="fr-FR" dirty="0" smtClean="0">
                <a:latin typeface="Arial" charset="0"/>
                <a:ea typeface="Arial" charset="0"/>
                <a:cs typeface="Arial" charset="0"/>
              </a:rPr>
              <a:t>Les pilotes de périphérique de l'équipement de la station météorologique doivent être ajoutés à votre bibliothèque </a:t>
            </a:r>
            <a:r>
              <a:rPr lang="fr-FR" dirty="0" err="1" smtClean="0">
                <a:latin typeface="Arial" charset="0"/>
                <a:ea typeface="Arial" charset="0"/>
                <a:cs typeface="Arial" charset="0"/>
              </a:rPr>
              <a:t>Arduino</a:t>
            </a:r>
            <a:r>
              <a:rPr lang="fr-FR" dirty="0" smtClean="0">
                <a:latin typeface="Arial" charset="0"/>
                <a:ea typeface="Arial" charset="0"/>
                <a:cs typeface="Arial" charset="0"/>
              </a:rPr>
              <a:t>.</a:t>
            </a:r>
          </a:p>
          <a:p>
            <a:r>
              <a:rPr lang="fr-FR" dirty="0" smtClean="0">
                <a:latin typeface="Arial" charset="0"/>
                <a:ea typeface="Arial" charset="0"/>
                <a:cs typeface="Arial" charset="0"/>
              </a:rPr>
              <a:t>Ensuite, le programme de la station météorologique peut être chargé à partir de la clé USB dans votre éditeur de programme </a:t>
            </a:r>
            <a:r>
              <a:rPr lang="fr-FR" dirty="0" err="1" smtClean="0">
                <a:latin typeface="Arial" charset="0"/>
                <a:ea typeface="Arial" charset="0"/>
                <a:cs typeface="Arial" charset="0"/>
              </a:rPr>
              <a:t>Arduino</a:t>
            </a:r>
            <a:r>
              <a:rPr lang="fr-FR" dirty="0" smtClean="0">
                <a:latin typeface="Arial" charset="0"/>
                <a:ea typeface="Arial" charset="0"/>
                <a:cs typeface="Arial" charset="0"/>
              </a:rPr>
              <a:t>.</a:t>
            </a:r>
            <a:endParaRPr lang="en-US" dirty="0" smtClean="0">
              <a:latin typeface="Arial" charset="0"/>
              <a:ea typeface="Arial" charset="0"/>
              <a:cs typeface="Arial" charset="0"/>
            </a:endParaRPr>
          </a:p>
          <a:p>
            <a:endParaRPr lang="en-US" dirty="0"/>
          </a:p>
        </p:txBody>
      </p:sp>
    </p:spTree>
    <p:extLst>
      <p:ext uri="{BB962C8B-B14F-4D97-AF65-F5344CB8AC3E}">
        <p14:creationId xmlns:p14="http://schemas.microsoft.com/office/powerpoint/2010/main" val="1553878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Slides">
  <a:themeElements>
    <a:clrScheme name="FTF_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799B5"/>
      </a:accent5>
      <a:accent6>
        <a:srgbClr val="D37D2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Feed the Future-only branded blank">
  <a:themeElements>
    <a:clrScheme name="FTF_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799B5"/>
      </a:accent5>
      <a:accent6>
        <a:srgbClr val="D37D2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losing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6581</TotalTime>
  <Words>2759</Words>
  <Application>Microsoft Macintosh PowerPoint</Application>
  <PresentationFormat>On-screen Show (4:3)</PresentationFormat>
  <Paragraphs>174</Paragraphs>
  <Slides>34</Slides>
  <Notes>34</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34</vt:i4>
      </vt:variant>
    </vt:vector>
  </HeadingPairs>
  <TitlesOfParts>
    <vt:vector size="41" baseType="lpstr">
      <vt:lpstr>Calibri</vt:lpstr>
      <vt:lpstr>Gill Sans MT</vt:lpstr>
      <vt:lpstr>Arial</vt:lpstr>
      <vt:lpstr>Title Slide</vt:lpstr>
      <vt:lpstr>Content Slides</vt:lpstr>
      <vt:lpstr>Feed the Future-only branded blank</vt:lpstr>
      <vt:lpstr>Closing Slides</vt:lpstr>
      <vt:lpstr>PowerPoint Presentation</vt:lpstr>
      <vt:lpstr>PowerPoint Presentation</vt:lpstr>
      <vt:lpstr>Agenda session 2</vt:lpstr>
      <vt:lpstr>Contrôleurs ARDUINO (Carte rouge)</vt:lpstr>
      <vt:lpstr>ARDUINO ou la carte rouge est connectée au PC via le câble usb au mini-b.</vt:lpstr>
      <vt:lpstr>L'environnement de programmation Arduino, les programmes de la carte rouge et d'autres Arduinos https://www.arduino.cc/</vt:lpstr>
      <vt:lpstr>Téléchargez l'outil logiciel Arduino https://www.arduino.cc/en/Main/Software</vt:lpstr>
      <vt:lpstr>Ou utilisez l'outil Arduino editeur Web  https://www.arduino.cc/en/Main/Software</vt:lpstr>
      <vt:lpstr>Installer le logiciel ARDUINO sur votre PC.</vt:lpstr>
      <vt:lpstr>Mettre le code ARDUINO sur votre PC</vt:lpstr>
      <vt:lpstr>L'éditeur du programme Arduino</vt:lpstr>
      <vt:lpstr>L'éditeur du programme Arduino avec le programme de la Station météorologique.</vt:lpstr>
      <vt:lpstr>Le code Arduino est fourni par le site Web de SPARKFUN.</vt:lpstr>
      <vt:lpstr>Agenda session 2</vt:lpstr>
      <vt:lpstr>Faire clignoter la station en utilisant une application telephone</vt:lpstr>
      <vt:lpstr>Faire clignoter la station en utilisant une application telephonique</vt:lpstr>
      <vt:lpstr>Faire clignoter la station en utilisant une application telephonique</vt:lpstr>
      <vt:lpstr>Faire clignoter la station en utilisant une application telephonique</vt:lpstr>
      <vt:lpstr>Station météorologique Electric Imp</vt:lpstr>
      <vt:lpstr>Faire clignoter la station en utilisant une application telephon</vt:lpstr>
      <vt:lpstr>Agenda session 2</vt:lpstr>
      <vt:lpstr>Agenda session 2</vt:lpstr>
      <vt:lpstr>Etablissement des Stations Weather Underground</vt:lpstr>
      <vt:lpstr>Etablissement des Stations Weather Underground</vt:lpstr>
      <vt:lpstr>Etablissement des Stations Weather Underground</vt:lpstr>
      <vt:lpstr>Ajoutez des informations au programme Electric imp.</vt:lpstr>
      <vt:lpstr>Disposition du site Electric Imp.  </vt:lpstr>
      <vt:lpstr>Incorporer l’information au programme Electric Imp</vt:lpstr>
      <vt:lpstr>modifier le programme agent en haut à gauche pour chaque station météorologique et donner un nouveau nom a chaque programme</vt:lpstr>
      <vt:lpstr>Les Lignes du code necessitant une modification</vt:lpstr>
      <vt:lpstr>Une fois configurée, vous pourrez voir les rapports de votre station sur le site web de Weather Underground</vt:lpstr>
      <vt:lpstr>Une fois configurée, vous pourrez voir les rapports de votre station sur le site web de Weather Underground</vt:lpstr>
      <vt:lpstr>Agenda session 2</vt:lpstr>
      <vt:lpstr>PowerPoint Presentation</vt:lpstr>
    </vt:vector>
  </TitlesOfParts>
  <Company>Rowe Design House</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Miya Rowe</dc:creator>
  <cp:lastModifiedBy>Price,Victoria A</cp:lastModifiedBy>
  <cp:revision>583</cp:revision>
  <cp:lastPrinted>2015-01-30T22:32:16Z</cp:lastPrinted>
  <dcterms:created xsi:type="dcterms:W3CDTF">2015-01-15T01:04:45Z</dcterms:created>
  <dcterms:modified xsi:type="dcterms:W3CDTF">2017-07-12T20:30:10Z</dcterms:modified>
</cp:coreProperties>
</file>